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1694" r:id="rId3"/>
    <p:sldId id="3938" r:id="rId4"/>
    <p:sldId id="3939" r:id="rId5"/>
    <p:sldId id="1700" r:id="rId6"/>
    <p:sldId id="3891" r:id="rId7"/>
    <p:sldId id="3933" r:id="rId8"/>
    <p:sldId id="3934" r:id="rId9"/>
    <p:sldId id="3935" r:id="rId10"/>
    <p:sldId id="3894" r:id="rId11"/>
    <p:sldId id="3898" r:id="rId12"/>
    <p:sldId id="3899" r:id="rId13"/>
    <p:sldId id="3917" r:id="rId14"/>
    <p:sldId id="3925" r:id="rId15"/>
    <p:sldId id="3936" r:id="rId16"/>
    <p:sldId id="3927" r:id="rId17"/>
    <p:sldId id="3940" r:id="rId18"/>
    <p:sldId id="266" r:id="rId19"/>
    <p:sldId id="267" r:id="rId20"/>
    <p:sldId id="128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4F"/>
    <a:srgbClr val="B8BBCB"/>
    <a:srgbClr val="272726"/>
    <a:srgbClr val="548235"/>
    <a:srgbClr val="ED7D31"/>
    <a:srgbClr val="4472C4"/>
    <a:srgbClr val="00807C"/>
    <a:srgbClr val="D1D2D4"/>
    <a:srgbClr val="8D8D8D"/>
    <a:srgbClr val="5366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57" autoAdjust="0"/>
    <p:restoredTop sz="95556" autoAdjust="0"/>
  </p:normalViewPr>
  <p:slideViewPr>
    <p:cSldViewPr snapToGrid="0">
      <p:cViewPr varScale="1">
        <p:scale>
          <a:sx n="83" d="100"/>
          <a:sy n="83" d="100"/>
        </p:scale>
        <p:origin x="334" y="14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F8C874-DD59-4D7C-A57C-5E763BD58EB6}" type="datetimeFigureOut">
              <a:rPr lang="en-US" smtClean="0"/>
              <a:t>11/12/2020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FAB68-281C-4536-91EB-1665462F2526}" type="slidenum">
              <a:rPr lang="en-US" smtClean="0"/>
              <a:t>‹#›</a:t>
            </a:fld>
            <a:endParaRPr lang="en-US"/>
          </a:p>
        </p:txBody>
      </p:sp>
    </p:spTree>
    <p:extLst>
      <p:ext uri="{BB962C8B-B14F-4D97-AF65-F5344CB8AC3E}">
        <p14:creationId xmlns:p14="http://schemas.microsoft.com/office/powerpoint/2010/main" val="331653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6BA35F-C8C2-4256-8445-30F2AC1340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202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6BA35F-C8C2-4256-8445-30F2AC1340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1946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6BA35F-C8C2-4256-8445-30F2AC1340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7132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6BA35F-C8C2-4256-8445-30F2AC1340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9832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6BA35F-C8C2-4256-8445-30F2AC1340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053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6BA35F-C8C2-4256-8445-30F2AC1340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0958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6BA35F-C8C2-4256-8445-30F2AC1340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669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6BA35F-C8C2-4256-8445-30F2AC1340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3673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2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defRPr sz="2500">
                <a:solidFill>
                  <a:schemeClr val="tx1"/>
                </a:solidFill>
                <a:latin typeface="Tahoma" panose="020B0604030504040204" pitchFamily="34" charset="0"/>
              </a:defRPr>
            </a:lvl1pPr>
            <a:lvl2pPr marL="785372" indent="-302066" defTabSz="1021992">
              <a:defRPr sz="2500">
                <a:solidFill>
                  <a:schemeClr val="tx1"/>
                </a:solidFill>
                <a:latin typeface="Tahoma" panose="020B0604030504040204" pitchFamily="34" charset="0"/>
              </a:defRPr>
            </a:lvl2pPr>
            <a:lvl3pPr marL="1208265" indent="-241653" defTabSz="1021992">
              <a:defRPr sz="2500">
                <a:solidFill>
                  <a:schemeClr val="tx1"/>
                </a:solidFill>
                <a:latin typeface="Tahoma" panose="020B0604030504040204" pitchFamily="34" charset="0"/>
              </a:defRPr>
            </a:lvl3pPr>
            <a:lvl4pPr marL="1691571" indent="-241653" defTabSz="1021992">
              <a:defRPr sz="2500">
                <a:solidFill>
                  <a:schemeClr val="tx1"/>
                </a:solidFill>
                <a:latin typeface="Tahoma" panose="020B0604030504040204" pitchFamily="34" charset="0"/>
              </a:defRPr>
            </a:lvl4pPr>
            <a:lvl5pPr marL="2174878" indent="-241653" defTabSz="1021992">
              <a:defRPr sz="2500">
                <a:solidFill>
                  <a:schemeClr val="tx1"/>
                </a:solidFill>
                <a:latin typeface="Tahoma" panose="020B0604030504040204" pitchFamily="34" charset="0"/>
              </a:defRPr>
            </a:lvl5pPr>
            <a:lvl6pPr marL="2658184" indent="-241653" defTabSz="1021992" eaLnBrk="0" fontAlgn="base" hangingPunct="0">
              <a:spcBef>
                <a:spcPct val="0"/>
              </a:spcBef>
              <a:spcAft>
                <a:spcPct val="0"/>
              </a:spcAft>
              <a:defRPr sz="2500">
                <a:solidFill>
                  <a:schemeClr val="tx1"/>
                </a:solidFill>
                <a:latin typeface="Tahoma" panose="020B0604030504040204" pitchFamily="34" charset="0"/>
              </a:defRPr>
            </a:lvl6pPr>
            <a:lvl7pPr marL="3141490" indent="-241653" defTabSz="1021992" eaLnBrk="0" fontAlgn="base" hangingPunct="0">
              <a:spcBef>
                <a:spcPct val="0"/>
              </a:spcBef>
              <a:spcAft>
                <a:spcPct val="0"/>
              </a:spcAft>
              <a:defRPr sz="2500">
                <a:solidFill>
                  <a:schemeClr val="tx1"/>
                </a:solidFill>
                <a:latin typeface="Tahoma" panose="020B0604030504040204" pitchFamily="34" charset="0"/>
              </a:defRPr>
            </a:lvl7pPr>
            <a:lvl8pPr marL="3624796" indent="-241653" defTabSz="1021992" eaLnBrk="0" fontAlgn="base" hangingPunct="0">
              <a:spcBef>
                <a:spcPct val="0"/>
              </a:spcBef>
              <a:spcAft>
                <a:spcPct val="0"/>
              </a:spcAft>
              <a:defRPr sz="2500">
                <a:solidFill>
                  <a:schemeClr val="tx1"/>
                </a:solidFill>
                <a:latin typeface="Tahoma" panose="020B0604030504040204" pitchFamily="34" charset="0"/>
              </a:defRPr>
            </a:lvl8pPr>
            <a:lvl9pPr marL="4108102" indent="-241653" defTabSz="1021992" eaLnBrk="0" fontAlgn="base" hangingPunct="0">
              <a:spcBef>
                <a:spcPct val="0"/>
              </a:spcBef>
              <a:spcAft>
                <a:spcPct val="0"/>
              </a:spcAft>
              <a:defRPr sz="2500">
                <a:solidFill>
                  <a:schemeClr val="tx1"/>
                </a:solidFill>
                <a:latin typeface="Tahoma" panose="020B0604030504040204" pitchFamily="34" charset="0"/>
              </a:defRPr>
            </a:lvl9pPr>
          </a:lstStyle>
          <a:p>
            <a:fld id="{A4C49337-4E53-4B5A-B05E-D4B5CFE46F2E}" type="slidenum">
              <a:rPr lang="en-US" altLang="en-US" sz="1400">
                <a:latin typeface="Arial" panose="020B0604020202020204" pitchFamily="34" charset="0"/>
              </a:rPr>
              <a:pPr/>
              <a:t>19</a:t>
            </a:fld>
            <a:endParaRPr lang="en-US" altLang="en-US" sz="1400">
              <a:latin typeface="Arial" panose="020B0604020202020204" pitchFamily="34" charset="0"/>
            </a:endParaRPr>
          </a:p>
        </p:txBody>
      </p:sp>
    </p:spTree>
    <p:extLst>
      <p:ext uri="{BB962C8B-B14F-4D97-AF65-F5344CB8AC3E}">
        <p14:creationId xmlns:p14="http://schemas.microsoft.com/office/powerpoint/2010/main" val="1470855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6BA35F-C8C2-4256-8445-30F2AC1340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531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6BA35F-C8C2-4256-8445-30F2AC1340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1896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6BA35F-C8C2-4256-8445-30F2AC1340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266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6BA35F-C8C2-4256-8445-30F2AC1340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915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6BA35F-C8C2-4256-8445-30F2AC1340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209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6BA35F-C8C2-4256-8445-30F2AC1340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1700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6BA35F-C8C2-4256-8445-30F2AC1340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0335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6BA35F-C8C2-4256-8445-30F2AC1340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971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EB1AA-EB07-4032-9776-AA99696B3B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5E917B-D3E6-460C-BCCE-02A4A6496A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349E04-4745-43D0-A91D-31FA71D5F148}"/>
              </a:ext>
            </a:extLst>
          </p:cNvPr>
          <p:cNvSpPr>
            <a:spLocks noGrp="1"/>
          </p:cNvSpPr>
          <p:nvPr>
            <p:ph type="dt" sz="half" idx="10"/>
          </p:nvPr>
        </p:nvSpPr>
        <p:spPr/>
        <p:txBody>
          <a:bodyPr/>
          <a:lstStyle/>
          <a:p>
            <a:fld id="{4E425198-6393-4EA3-B324-612142356591}" type="datetimeFigureOut">
              <a:rPr lang="en-US" smtClean="0"/>
              <a:t>11/12/2020</a:t>
            </a:fld>
            <a:endParaRPr lang="en-US"/>
          </a:p>
        </p:txBody>
      </p:sp>
      <p:sp>
        <p:nvSpPr>
          <p:cNvPr id="5" name="Footer Placeholder 4">
            <a:extLst>
              <a:ext uri="{FF2B5EF4-FFF2-40B4-BE49-F238E27FC236}">
                <a16:creationId xmlns:a16="http://schemas.microsoft.com/office/drawing/2014/main" id="{2CF53304-9501-4CE1-A7C0-329E9ADC8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E49551-C719-46ED-A24E-02CDB8F502A4}"/>
              </a:ext>
            </a:extLst>
          </p:cNvPr>
          <p:cNvSpPr>
            <a:spLocks noGrp="1"/>
          </p:cNvSpPr>
          <p:nvPr>
            <p:ph type="sldNum" sz="quarter" idx="12"/>
          </p:nvPr>
        </p:nvSpPr>
        <p:spPr/>
        <p:txBody>
          <a:bodyPr/>
          <a:lstStyle/>
          <a:p>
            <a:fld id="{F3A6AA01-D481-4CD4-B84D-C60920B4136D}" type="slidenum">
              <a:rPr lang="en-US" smtClean="0"/>
              <a:t>‹#›</a:t>
            </a:fld>
            <a:endParaRPr lang="en-US"/>
          </a:p>
        </p:txBody>
      </p:sp>
    </p:spTree>
    <p:extLst>
      <p:ext uri="{BB962C8B-B14F-4D97-AF65-F5344CB8AC3E}">
        <p14:creationId xmlns:p14="http://schemas.microsoft.com/office/powerpoint/2010/main" val="233973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E7DDE-CB14-4C63-860F-507B49EA0D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732E26-EE44-482F-9373-D98CD38964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E5AACA-7DF7-4D46-991D-7D425AA9D654}"/>
              </a:ext>
            </a:extLst>
          </p:cNvPr>
          <p:cNvSpPr>
            <a:spLocks noGrp="1"/>
          </p:cNvSpPr>
          <p:nvPr>
            <p:ph type="dt" sz="half" idx="10"/>
          </p:nvPr>
        </p:nvSpPr>
        <p:spPr/>
        <p:txBody>
          <a:bodyPr/>
          <a:lstStyle/>
          <a:p>
            <a:fld id="{4E425198-6393-4EA3-B324-612142356591}" type="datetimeFigureOut">
              <a:rPr lang="en-US" smtClean="0"/>
              <a:t>11/12/2020</a:t>
            </a:fld>
            <a:endParaRPr lang="en-US"/>
          </a:p>
        </p:txBody>
      </p:sp>
      <p:sp>
        <p:nvSpPr>
          <p:cNvPr id="5" name="Footer Placeholder 4">
            <a:extLst>
              <a:ext uri="{FF2B5EF4-FFF2-40B4-BE49-F238E27FC236}">
                <a16:creationId xmlns:a16="http://schemas.microsoft.com/office/drawing/2014/main" id="{9EBA48C7-7D5F-4F32-82F6-EE5571ECB6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395A3D-D4B5-474B-8A88-B6130571EDC8}"/>
              </a:ext>
            </a:extLst>
          </p:cNvPr>
          <p:cNvSpPr>
            <a:spLocks noGrp="1"/>
          </p:cNvSpPr>
          <p:nvPr>
            <p:ph type="sldNum" sz="quarter" idx="12"/>
          </p:nvPr>
        </p:nvSpPr>
        <p:spPr/>
        <p:txBody>
          <a:bodyPr/>
          <a:lstStyle/>
          <a:p>
            <a:fld id="{F3A6AA01-D481-4CD4-B84D-C60920B4136D}" type="slidenum">
              <a:rPr lang="en-US" smtClean="0"/>
              <a:t>‹#›</a:t>
            </a:fld>
            <a:endParaRPr lang="en-US"/>
          </a:p>
        </p:txBody>
      </p:sp>
    </p:spTree>
    <p:extLst>
      <p:ext uri="{BB962C8B-B14F-4D97-AF65-F5344CB8AC3E}">
        <p14:creationId xmlns:p14="http://schemas.microsoft.com/office/powerpoint/2010/main" val="3413229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3CB247-959C-41E3-8F2D-D51332EC19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44EB45-94C7-4DD5-9EF6-9FEEEFC4D4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1C9C20-82AD-492E-9D46-15CB7D0A3597}"/>
              </a:ext>
            </a:extLst>
          </p:cNvPr>
          <p:cNvSpPr>
            <a:spLocks noGrp="1"/>
          </p:cNvSpPr>
          <p:nvPr>
            <p:ph type="dt" sz="half" idx="10"/>
          </p:nvPr>
        </p:nvSpPr>
        <p:spPr/>
        <p:txBody>
          <a:bodyPr/>
          <a:lstStyle/>
          <a:p>
            <a:fld id="{4E425198-6393-4EA3-B324-612142356591}" type="datetimeFigureOut">
              <a:rPr lang="en-US" smtClean="0"/>
              <a:t>11/12/2020</a:t>
            </a:fld>
            <a:endParaRPr lang="en-US"/>
          </a:p>
        </p:txBody>
      </p:sp>
      <p:sp>
        <p:nvSpPr>
          <p:cNvPr id="5" name="Footer Placeholder 4">
            <a:extLst>
              <a:ext uri="{FF2B5EF4-FFF2-40B4-BE49-F238E27FC236}">
                <a16:creationId xmlns:a16="http://schemas.microsoft.com/office/drawing/2014/main" id="{FBFF3136-4AE8-46BF-BA49-7243D6760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EC180-D049-4E0D-8A52-5B391C9C2B28}"/>
              </a:ext>
            </a:extLst>
          </p:cNvPr>
          <p:cNvSpPr>
            <a:spLocks noGrp="1"/>
          </p:cNvSpPr>
          <p:nvPr>
            <p:ph type="sldNum" sz="quarter" idx="12"/>
          </p:nvPr>
        </p:nvSpPr>
        <p:spPr/>
        <p:txBody>
          <a:bodyPr/>
          <a:lstStyle/>
          <a:p>
            <a:fld id="{F3A6AA01-D481-4CD4-B84D-C60920B4136D}" type="slidenum">
              <a:rPr lang="en-US" smtClean="0"/>
              <a:t>‹#›</a:t>
            </a:fld>
            <a:endParaRPr lang="en-US"/>
          </a:p>
        </p:txBody>
      </p:sp>
    </p:spTree>
    <p:extLst>
      <p:ext uri="{BB962C8B-B14F-4D97-AF65-F5344CB8AC3E}">
        <p14:creationId xmlns:p14="http://schemas.microsoft.com/office/powerpoint/2010/main" val="520747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7DD39D-3FB7-425F-A8DA-B1439229F3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22113-0DD2-4BE8-80D3-8560F1FE572F}" type="slidenum">
              <a:rPr lang="en-US" smtClean="0"/>
              <a:t>‹#›</a:t>
            </a:fld>
            <a:endParaRPr lang="en-US"/>
          </a:p>
        </p:txBody>
      </p:sp>
    </p:spTree>
    <p:extLst>
      <p:ext uri="{BB962C8B-B14F-4D97-AF65-F5344CB8AC3E}">
        <p14:creationId xmlns:p14="http://schemas.microsoft.com/office/powerpoint/2010/main" val="2489473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7DD39D-3FB7-425F-A8DA-B1439229F3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22113-0DD2-4BE8-80D3-8560F1FE572F}" type="slidenum">
              <a:rPr lang="en-US" smtClean="0"/>
              <a:t>‹#›</a:t>
            </a:fld>
            <a:endParaRPr lang="en-US"/>
          </a:p>
        </p:txBody>
      </p:sp>
    </p:spTree>
    <p:extLst>
      <p:ext uri="{BB962C8B-B14F-4D97-AF65-F5344CB8AC3E}">
        <p14:creationId xmlns:p14="http://schemas.microsoft.com/office/powerpoint/2010/main" val="2119298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7DD39D-3FB7-425F-A8DA-B1439229F3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22113-0DD2-4BE8-80D3-8560F1FE572F}" type="slidenum">
              <a:rPr lang="en-US" smtClean="0"/>
              <a:t>‹#›</a:t>
            </a:fld>
            <a:endParaRPr lang="en-US"/>
          </a:p>
        </p:txBody>
      </p:sp>
    </p:spTree>
    <p:extLst>
      <p:ext uri="{BB962C8B-B14F-4D97-AF65-F5344CB8AC3E}">
        <p14:creationId xmlns:p14="http://schemas.microsoft.com/office/powerpoint/2010/main" val="4037712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7DD39D-3FB7-425F-A8DA-B1439229F377}"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522113-0DD2-4BE8-80D3-8560F1FE572F}" type="slidenum">
              <a:rPr lang="en-US" smtClean="0"/>
              <a:t>‹#›</a:t>
            </a:fld>
            <a:endParaRPr lang="en-US"/>
          </a:p>
        </p:txBody>
      </p:sp>
    </p:spTree>
    <p:extLst>
      <p:ext uri="{BB962C8B-B14F-4D97-AF65-F5344CB8AC3E}">
        <p14:creationId xmlns:p14="http://schemas.microsoft.com/office/powerpoint/2010/main" val="2206162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7DD39D-3FB7-425F-A8DA-B1439229F377}" type="datetimeFigureOut">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522113-0DD2-4BE8-80D3-8560F1FE572F}" type="slidenum">
              <a:rPr lang="en-US" smtClean="0"/>
              <a:t>‹#›</a:t>
            </a:fld>
            <a:endParaRPr lang="en-US"/>
          </a:p>
        </p:txBody>
      </p:sp>
    </p:spTree>
    <p:extLst>
      <p:ext uri="{BB962C8B-B14F-4D97-AF65-F5344CB8AC3E}">
        <p14:creationId xmlns:p14="http://schemas.microsoft.com/office/powerpoint/2010/main" val="2893382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7DD39D-3FB7-425F-A8DA-B1439229F377}" type="datetimeFigureOut">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522113-0DD2-4BE8-80D3-8560F1FE572F}" type="slidenum">
              <a:rPr lang="en-US" smtClean="0"/>
              <a:t>‹#›</a:t>
            </a:fld>
            <a:endParaRPr lang="en-US"/>
          </a:p>
        </p:txBody>
      </p:sp>
    </p:spTree>
    <p:extLst>
      <p:ext uri="{BB962C8B-B14F-4D97-AF65-F5344CB8AC3E}">
        <p14:creationId xmlns:p14="http://schemas.microsoft.com/office/powerpoint/2010/main" val="1487959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DD39D-3FB7-425F-A8DA-B1439229F377}" type="datetimeFigureOut">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522113-0DD2-4BE8-80D3-8560F1FE572F}" type="slidenum">
              <a:rPr lang="en-US" smtClean="0"/>
              <a:t>‹#›</a:t>
            </a:fld>
            <a:endParaRPr lang="en-US"/>
          </a:p>
        </p:txBody>
      </p:sp>
    </p:spTree>
    <p:extLst>
      <p:ext uri="{BB962C8B-B14F-4D97-AF65-F5344CB8AC3E}">
        <p14:creationId xmlns:p14="http://schemas.microsoft.com/office/powerpoint/2010/main" val="451175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7DD39D-3FB7-425F-A8DA-B1439229F377}"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522113-0DD2-4BE8-80D3-8560F1FE572F}" type="slidenum">
              <a:rPr lang="en-US" smtClean="0"/>
              <a:t>‹#›</a:t>
            </a:fld>
            <a:endParaRPr lang="en-US"/>
          </a:p>
        </p:txBody>
      </p:sp>
    </p:spTree>
    <p:extLst>
      <p:ext uri="{BB962C8B-B14F-4D97-AF65-F5344CB8AC3E}">
        <p14:creationId xmlns:p14="http://schemas.microsoft.com/office/powerpoint/2010/main" val="4293017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CC17C-597E-406B-9E68-A35F974F1B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CA8C89-452B-483C-93A7-7D7C969501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F2C8B-F97A-4C4E-BBAA-1DE56B05508A}"/>
              </a:ext>
            </a:extLst>
          </p:cNvPr>
          <p:cNvSpPr>
            <a:spLocks noGrp="1"/>
          </p:cNvSpPr>
          <p:nvPr>
            <p:ph type="dt" sz="half" idx="10"/>
          </p:nvPr>
        </p:nvSpPr>
        <p:spPr/>
        <p:txBody>
          <a:bodyPr/>
          <a:lstStyle/>
          <a:p>
            <a:fld id="{4E425198-6393-4EA3-B324-612142356591}" type="datetimeFigureOut">
              <a:rPr lang="en-US" smtClean="0"/>
              <a:t>11/12/2020</a:t>
            </a:fld>
            <a:endParaRPr lang="en-US"/>
          </a:p>
        </p:txBody>
      </p:sp>
      <p:sp>
        <p:nvSpPr>
          <p:cNvPr id="5" name="Footer Placeholder 4">
            <a:extLst>
              <a:ext uri="{FF2B5EF4-FFF2-40B4-BE49-F238E27FC236}">
                <a16:creationId xmlns:a16="http://schemas.microsoft.com/office/drawing/2014/main" id="{6E774B63-4C24-4121-9E4B-8CB155EBBF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E0CBED-0466-46F2-9D9F-98DAAF1CDF9A}"/>
              </a:ext>
            </a:extLst>
          </p:cNvPr>
          <p:cNvSpPr>
            <a:spLocks noGrp="1"/>
          </p:cNvSpPr>
          <p:nvPr>
            <p:ph type="sldNum" sz="quarter" idx="12"/>
          </p:nvPr>
        </p:nvSpPr>
        <p:spPr/>
        <p:txBody>
          <a:bodyPr/>
          <a:lstStyle/>
          <a:p>
            <a:fld id="{F3A6AA01-D481-4CD4-B84D-C60920B4136D}" type="slidenum">
              <a:rPr lang="en-US" smtClean="0"/>
              <a:t>‹#›</a:t>
            </a:fld>
            <a:endParaRPr lang="en-US"/>
          </a:p>
        </p:txBody>
      </p:sp>
    </p:spTree>
    <p:extLst>
      <p:ext uri="{BB962C8B-B14F-4D97-AF65-F5344CB8AC3E}">
        <p14:creationId xmlns:p14="http://schemas.microsoft.com/office/powerpoint/2010/main" val="726556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7DD39D-3FB7-425F-A8DA-B1439229F377}"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522113-0DD2-4BE8-80D3-8560F1FE572F}" type="slidenum">
              <a:rPr lang="en-US" smtClean="0"/>
              <a:t>‹#›</a:t>
            </a:fld>
            <a:endParaRPr lang="en-US"/>
          </a:p>
        </p:txBody>
      </p:sp>
    </p:spTree>
    <p:extLst>
      <p:ext uri="{BB962C8B-B14F-4D97-AF65-F5344CB8AC3E}">
        <p14:creationId xmlns:p14="http://schemas.microsoft.com/office/powerpoint/2010/main" val="480319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7DD39D-3FB7-425F-A8DA-B1439229F3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22113-0DD2-4BE8-80D3-8560F1FE572F}" type="slidenum">
              <a:rPr lang="en-US" smtClean="0"/>
              <a:t>‹#›</a:t>
            </a:fld>
            <a:endParaRPr lang="en-US"/>
          </a:p>
        </p:txBody>
      </p:sp>
    </p:spTree>
    <p:extLst>
      <p:ext uri="{BB962C8B-B14F-4D97-AF65-F5344CB8AC3E}">
        <p14:creationId xmlns:p14="http://schemas.microsoft.com/office/powerpoint/2010/main" val="2899380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7DD39D-3FB7-425F-A8DA-B1439229F3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22113-0DD2-4BE8-80D3-8560F1FE572F}" type="slidenum">
              <a:rPr lang="en-US" smtClean="0"/>
              <a:t>‹#›</a:t>
            </a:fld>
            <a:endParaRPr lang="en-US"/>
          </a:p>
        </p:txBody>
      </p:sp>
    </p:spTree>
    <p:extLst>
      <p:ext uri="{BB962C8B-B14F-4D97-AF65-F5344CB8AC3E}">
        <p14:creationId xmlns:p14="http://schemas.microsoft.com/office/powerpoint/2010/main" val="2569081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617538"/>
            <a:ext cx="10390716" cy="1143000"/>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CCA08636-B7DA-4633-BB0A-D2974F73936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4176E223-7BD2-4AC8-845B-2E51A9603225}"/>
              </a:ext>
            </a:extLst>
          </p:cNvPr>
          <p:cNvSpPr>
            <a:spLocks noGrp="1" noChangeArrowheads="1"/>
          </p:cNvSpPr>
          <p:nvPr>
            <p:ph type="ftr" sz="quarter" idx="11"/>
          </p:nvPr>
        </p:nvSpPr>
        <p:spPr>
          <a:ln/>
        </p:spPr>
        <p:txBody>
          <a:bodyPr/>
          <a:lstStyle>
            <a:lvl1pPr>
              <a:defRPr/>
            </a:lvl1pPr>
          </a:lstStyle>
          <a:p>
            <a:pPr>
              <a:defRPr/>
            </a:pPr>
            <a:r>
              <a:rPr lang="en-US"/>
              <a:t>(C) The Spaulding Group 2017</a:t>
            </a:r>
          </a:p>
        </p:txBody>
      </p:sp>
      <p:sp>
        <p:nvSpPr>
          <p:cNvPr id="7" name="Rectangle 13">
            <a:extLst>
              <a:ext uri="{FF2B5EF4-FFF2-40B4-BE49-F238E27FC236}">
                <a16:creationId xmlns:a16="http://schemas.microsoft.com/office/drawing/2014/main" id="{488DCB3C-50EC-4226-8476-BA8EBD9C6733}"/>
              </a:ext>
            </a:extLst>
          </p:cNvPr>
          <p:cNvSpPr>
            <a:spLocks noGrp="1" noChangeArrowheads="1"/>
          </p:cNvSpPr>
          <p:nvPr>
            <p:ph type="sldNum" sz="quarter" idx="12"/>
          </p:nvPr>
        </p:nvSpPr>
        <p:spPr>
          <a:ln/>
        </p:spPr>
        <p:txBody>
          <a:bodyPr/>
          <a:lstStyle>
            <a:lvl1pPr>
              <a:defRPr/>
            </a:lvl1pPr>
          </a:lstStyle>
          <a:p>
            <a:pPr>
              <a:defRPr/>
            </a:pPr>
            <a:fld id="{9DD0D0FC-2A6B-4FF1-8351-C45E88029026}" type="slidenum">
              <a:rPr lang="en-US" altLang="en-US"/>
              <a:pPr>
                <a:defRPr/>
              </a:pPr>
              <a:t>‹#›</a:t>
            </a:fld>
            <a:endParaRPr lang="en-US" altLang="en-US"/>
          </a:p>
        </p:txBody>
      </p:sp>
    </p:spTree>
    <p:extLst>
      <p:ext uri="{BB962C8B-B14F-4D97-AF65-F5344CB8AC3E}">
        <p14:creationId xmlns:p14="http://schemas.microsoft.com/office/powerpoint/2010/main" val="417750177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6C73B-4F47-4793-9878-D11A9204FA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DF00B7-D1E7-4C6B-A395-A67D65052A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36B151-79F6-443B-86BB-D3C5C7E6F2C5}"/>
              </a:ext>
            </a:extLst>
          </p:cNvPr>
          <p:cNvSpPr>
            <a:spLocks noGrp="1"/>
          </p:cNvSpPr>
          <p:nvPr>
            <p:ph type="dt" sz="half" idx="10"/>
          </p:nvPr>
        </p:nvSpPr>
        <p:spPr/>
        <p:txBody>
          <a:bodyPr/>
          <a:lstStyle/>
          <a:p>
            <a:fld id="{4E425198-6393-4EA3-B324-612142356591}" type="datetimeFigureOut">
              <a:rPr lang="en-US" smtClean="0"/>
              <a:t>11/12/2020</a:t>
            </a:fld>
            <a:endParaRPr lang="en-US"/>
          </a:p>
        </p:txBody>
      </p:sp>
      <p:sp>
        <p:nvSpPr>
          <p:cNvPr id="5" name="Footer Placeholder 4">
            <a:extLst>
              <a:ext uri="{FF2B5EF4-FFF2-40B4-BE49-F238E27FC236}">
                <a16:creationId xmlns:a16="http://schemas.microsoft.com/office/drawing/2014/main" id="{F5C94122-C55D-4511-82F9-47687D6534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D101E-E213-4FB3-B563-A798B91CE2A9}"/>
              </a:ext>
            </a:extLst>
          </p:cNvPr>
          <p:cNvSpPr>
            <a:spLocks noGrp="1"/>
          </p:cNvSpPr>
          <p:nvPr>
            <p:ph type="sldNum" sz="quarter" idx="12"/>
          </p:nvPr>
        </p:nvSpPr>
        <p:spPr/>
        <p:txBody>
          <a:bodyPr/>
          <a:lstStyle/>
          <a:p>
            <a:fld id="{F3A6AA01-D481-4CD4-B84D-C60920B4136D}" type="slidenum">
              <a:rPr lang="en-US" smtClean="0"/>
              <a:t>‹#›</a:t>
            </a:fld>
            <a:endParaRPr lang="en-US"/>
          </a:p>
        </p:txBody>
      </p:sp>
    </p:spTree>
    <p:extLst>
      <p:ext uri="{BB962C8B-B14F-4D97-AF65-F5344CB8AC3E}">
        <p14:creationId xmlns:p14="http://schemas.microsoft.com/office/powerpoint/2010/main" val="3386237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F2D57-12FC-4306-9D6D-60D7458932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314E55-14D2-44FE-935A-498DAD5400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D1B9D2-208C-4C2A-8E31-B90ACB4E60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5F3433-5E11-477F-A477-B7016E78165E}"/>
              </a:ext>
            </a:extLst>
          </p:cNvPr>
          <p:cNvSpPr>
            <a:spLocks noGrp="1"/>
          </p:cNvSpPr>
          <p:nvPr>
            <p:ph type="dt" sz="half" idx="10"/>
          </p:nvPr>
        </p:nvSpPr>
        <p:spPr/>
        <p:txBody>
          <a:bodyPr/>
          <a:lstStyle/>
          <a:p>
            <a:fld id="{4E425198-6393-4EA3-B324-612142356591}" type="datetimeFigureOut">
              <a:rPr lang="en-US" smtClean="0"/>
              <a:t>11/12/2020</a:t>
            </a:fld>
            <a:endParaRPr lang="en-US"/>
          </a:p>
        </p:txBody>
      </p:sp>
      <p:sp>
        <p:nvSpPr>
          <p:cNvPr id="6" name="Footer Placeholder 5">
            <a:extLst>
              <a:ext uri="{FF2B5EF4-FFF2-40B4-BE49-F238E27FC236}">
                <a16:creationId xmlns:a16="http://schemas.microsoft.com/office/drawing/2014/main" id="{0E0AEA0B-A5AA-439B-B4BF-7C005C1118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413A3D-1DD6-4101-8F51-35CF003AE6BC}"/>
              </a:ext>
            </a:extLst>
          </p:cNvPr>
          <p:cNvSpPr>
            <a:spLocks noGrp="1"/>
          </p:cNvSpPr>
          <p:nvPr>
            <p:ph type="sldNum" sz="quarter" idx="12"/>
          </p:nvPr>
        </p:nvSpPr>
        <p:spPr/>
        <p:txBody>
          <a:bodyPr/>
          <a:lstStyle/>
          <a:p>
            <a:fld id="{F3A6AA01-D481-4CD4-B84D-C60920B4136D}" type="slidenum">
              <a:rPr lang="en-US" smtClean="0"/>
              <a:t>‹#›</a:t>
            </a:fld>
            <a:endParaRPr lang="en-US"/>
          </a:p>
        </p:txBody>
      </p:sp>
    </p:spTree>
    <p:extLst>
      <p:ext uri="{BB962C8B-B14F-4D97-AF65-F5344CB8AC3E}">
        <p14:creationId xmlns:p14="http://schemas.microsoft.com/office/powerpoint/2010/main" val="2264349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E619-5132-4BB7-9D54-554E422AE1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65DF1F-EDE0-4C8C-90B2-BC19A619E1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9AD046-2516-4F4B-84D6-2C57A4CF8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FA35EC-41B4-4CC4-8BC8-AF0EA0A304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20144F-3C6A-4A02-BED4-74FFAE1BDA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2C0D72-9F0F-43E9-9C4C-5B9B40639128}"/>
              </a:ext>
            </a:extLst>
          </p:cNvPr>
          <p:cNvSpPr>
            <a:spLocks noGrp="1"/>
          </p:cNvSpPr>
          <p:nvPr>
            <p:ph type="dt" sz="half" idx="10"/>
          </p:nvPr>
        </p:nvSpPr>
        <p:spPr/>
        <p:txBody>
          <a:bodyPr/>
          <a:lstStyle/>
          <a:p>
            <a:fld id="{4E425198-6393-4EA3-B324-612142356591}" type="datetimeFigureOut">
              <a:rPr lang="en-US" smtClean="0"/>
              <a:t>11/12/2020</a:t>
            </a:fld>
            <a:endParaRPr lang="en-US"/>
          </a:p>
        </p:txBody>
      </p:sp>
      <p:sp>
        <p:nvSpPr>
          <p:cNvPr id="8" name="Footer Placeholder 7">
            <a:extLst>
              <a:ext uri="{FF2B5EF4-FFF2-40B4-BE49-F238E27FC236}">
                <a16:creationId xmlns:a16="http://schemas.microsoft.com/office/drawing/2014/main" id="{7D792444-4ACB-4337-ACAA-8F19148FFA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E60E5A-B240-475A-9F6A-A63AFD74B737}"/>
              </a:ext>
            </a:extLst>
          </p:cNvPr>
          <p:cNvSpPr>
            <a:spLocks noGrp="1"/>
          </p:cNvSpPr>
          <p:nvPr>
            <p:ph type="sldNum" sz="quarter" idx="12"/>
          </p:nvPr>
        </p:nvSpPr>
        <p:spPr/>
        <p:txBody>
          <a:bodyPr/>
          <a:lstStyle/>
          <a:p>
            <a:fld id="{F3A6AA01-D481-4CD4-B84D-C60920B4136D}" type="slidenum">
              <a:rPr lang="en-US" smtClean="0"/>
              <a:t>‹#›</a:t>
            </a:fld>
            <a:endParaRPr lang="en-US"/>
          </a:p>
        </p:txBody>
      </p:sp>
    </p:spTree>
    <p:extLst>
      <p:ext uri="{BB962C8B-B14F-4D97-AF65-F5344CB8AC3E}">
        <p14:creationId xmlns:p14="http://schemas.microsoft.com/office/powerpoint/2010/main" val="3842252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8FDF5-2B23-4B8C-88D8-86D338D0EC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B1CE2B-53ED-4685-AA6C-AB811AF20247}"/>
              </a:ext>
            </a:extLst>
          </p:cNvPr>
          <p:cNvSpPr>
            <a:spLocks noGrp="1"/>
          </p:cNvSpPr>
          <p:nvPr>
            <p:ph type="dt" sz="half" idx="10"/>
          </p:nvPr>
        </p:nvSpPr>
        <p:spPr/>
        <p:txBody>
          <a:bodyPr/>
          <a:lstStyle/>
          <a:p>
            <a:fld id="{4E425198-6393-4EA3-B324-612142356591}" type="datetimeFigureOut">
              <a:rPr lang="en-US" smtClean="0"/>
              <a:t>11/12/2020</a:t>
            </a:fld>
            <a:endParaRPr lang="en-US"/>
          </a:p>
        </p:txBody>
      </p:sp>
      <p:sp>
        <p:nvSpPr>
          <p:cNvPr id="4" name="Footer Placeholder 3">
            <a:extLst>
              <a:ext uri="{FF2B5EF4-FFF2-40B4-BE49-F238E27FC236}">
                <a16:creationId xmlns:a16="http://schemas.microsoft.com/office/drawing/2014/main" id="{8F13B9BD-4F9E-4AD7-87CA-878C0939B3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22882D-652A-4583-B20D-4217E2AA360E}"/>
              </a:ext>
            </a:extLst>
          </p:cNvPr>
          <p:cNvSpPr>
            <a:spLocks noGrp="1"/>
          </p:cNvSpPr>
          <p:nvPr>
            <p:ph type="sldNum" sz="quarter" idx="12"/>
          </p:nvPr>
        </p:nvSpPr>
        <p:spPr/>
        <p:txBody>
          <a:bodyPr/>
          <a:lstStyle/>
          <a:p>
            <a:fld id="{F3A6AA01-D481-4CD4-B84D-C60920B4136D}" type="slidenum">
              <a:rPr lang="en-US" smtClean="0"/>
              <a:t>‹#›</a:t>
            </a:fld>
            <a:endParaRPr lang="en-US"/>
          </a:p>
        </p:txBody>
      </p:sp>
    </p:spTree>
    <p:extLst>
      <p:ext uri="{BB962C8B-B14F-4D97-AF65-F5344CB8AC3E}">
        <p14:creationId xmlns:p14="http://schemas.microsoft.com/office/powerpoint/2010/main" val="29202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EDF76A-53EE-4A80-B689-01C7929DE14E}"/>
              </a:ext>
            </a:extLst>
          </p:cNvPr>
          <p:cNvSpPr>
            <a:spLocks noGrp="1"/>
          </p:cNvSpPr>
          <p:nvPr>
            <p:ph type="dt" sz="half" idx="10"/>
          </p:nvPr>
        </p:nvSpPr>
        <p:spPr/>
        <p:txBody>
          <a:bodyPr/>
          <a:lstStyle/>
          <a:p>
            <a:fld id="{4E425198-6393-4EA3-B324-612142356591}" type="datetimeFigureOut">
              <a:rPr lang="en-US" smtClean="0"/>
              <a:t>11/12/2020</a:t>
            </a:fld>
            <a:endParaRPr lang="en-US"/>
          </a:p>
        </p:txBody>
      </p:sp>
      <p:sp>
        <p:nvSpPr>
          <p:cNvPr id="3" name="Footer Placeholder 2">
            <a:extLst>
              <a:ext uri="{FF2B5EF4-FFF2-40B4-BE49-F238E27FC236}">
                <a16:creationId xmlns:a16="http://schemas.microsoft.com/office/drawing/2014/main" id="{14F02123-DBEB-45CC-943F-88A2441FB1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BB3AFB-8F0F-4B41-9DF6-5833524AB792}"/>
              </a:ext>
            </a:extLst>
          </p:cNvPr>
          <p:cNvSpPr>
            <a:spLocks noGrp="1"/>
          </p:cNvSpPr>
          <p:nvPr>
            <p:ph type="sldNum" sz="quarter" idx="12"/>
          </p:nvPr>
        </p:nvSpPr>
        <p:spPr/>
        <p:txBody>
          <a:bodyPr/>
          <a:lstStyle/>
          <a:p>
            <a:fld id="{F3A6AA01-D481-4CD4-B84D-C60920B4136D}" type="slidenum">
              <a:rPr lang="en-US" smtClean="0"/>
              <a:t>‹#›</a:t>
            </a:fld>
            <a:endParaRPr lang="en-US"/>
          </a:p>
        </p:txBody>
      </p:sp>
    </p:spTree>
    <p:extLst>
      <p:ext uri="{BB962C8B-B14F-4D97-AF65-F5344CB8AC3E}">
        <p14:creationId xmlns:p14="http://schemas.microsoft.com/office/powerpoint/2010/main" val="1412410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9A410-BC12-4D4D-9DA8-C34A132F6D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B7BCB0-A38D-4478-8718-B1741D8AE0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77A194-65E0-4AB4-8998-78ACFA9494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26A64F-3988-4A92-ADBF-EBE6752F6844}"/>
              </a:ext>
            </a:extLst>
          </p:cNvPr>
          <p:cNvSpPr>
            <a:spLocks noGrp="1"/>
          </p:cNvSpPr>
          <p:nvPr>
            <p:ph type="dt" sz="half" idx="10"/>
          </p:nvPr>
        </p:nvSpPr>
        <p:spPr/>
        <p:txBody>
          <a:bodyPr/>
          <a:lstStyle/>
          <a:p>
            <a:fld id="{4E425198-6393-4EA3-B324-612142356591}" type="datetimeFigureOut">
              <a:rPr lang="en-US" smtClean="0"/>
              <a:t>11/12/2020</a:t>
            </a:fld>
            <a:endParaRPr lang="en-US"/>
          </a:p>
        </p:txBody>
      </p:sp>
      <p:sp>
        <p:nvSpPr>
          <p:cNvPr id="6" name="Footer Placeholder 5">
            <a:extLst>
              <a:ext uri="{FF2B5EF4-FFF2-40B4-BE49-F238E27FC236}">
                <a16:creationId xmlns:a16="http://schemas.microsoft.com/office/drawing/2014/main" id="{0398715E-AF2B-421D-8697-8D0F61C899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E3BD27-011C-4EF7-8169-712BB09A719C}"/>
              </a:ext>
            </a:extLst>
          </p:cNvPr>
          <p:cNvSpPr>
            <a:spLocks noGrp="1"/>
          </p:cNvSpPr>
          <p:nvPr>
            <p:ph type="sldNum" sz="quarter" idx="12"/>
          </p:nvPr>
        </p:nvSpPr>
        <p:spPr/>
        <p:txBody>
          <a:bodyPr/>
          <a:lstStyle/>
          <a:p>
            <a:fld id="{F3A6AA01-D481-4CD4-B84D-C60920B4136D}" type="slidenum">
              <a:rPr lang="en-US" smtClean="0"/>
              <a:t>‹#›</a:t>
            </a:fld>
            <a:endParaRPr lang="en-US"/>
          </a:p>
        </p:txBody>
      </p:sp>
    </p:spTree>
    <p:extLst>
      <p:ext uri="{BB962C8B-B14F-4D97-AF65-F5344CB8AC3E}">
        <p14:creationId xmlns:p14="http://schemas.microsoft.com/office/powerpoint/2010/main" val="4081458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0347F-ED57-42C1-893D-DE0DD311F2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5C7625-8941-483F-9795-AE742324C4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FA71BB-8AB2-47CA-9AB8-1CBBA583FB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E0D6CA-3901-4632-938B-6B38CEED76CD}"/>
              </a:ext>
            </a:extLst>
          </p:cNvPr>
          <p:cNvSpPr>
            <a:spLocks noGrp="1"/>
          </p:cNvSpPr>
          <p:nvPr>
            <p:ph type="dt" sz="half" idx="10"/>
          </p:nvPr>
        </p:nvSpPr>
        <p:spPr/>
        <p:txBody>
          <a:bodyPr/>
          <a:lstStyle/>
          <a:p>
            <a:fld id="{4E425198-6393-4EA3-B324-612142356591}" type="datetimeFigureOut">
              <a:rPr lang="en-US" smtClean="0"/>
              <a:t>11/12/2020</a:t>
            </a:fld>
            <a:endParaRPr lang="en-US"/>
          </a:p>
        </p:txBody>
      </p:sp>
      <p:sp>
        <p:nvSpPr>
          <p:cNvPr id="6" name="Footer Placeholder 5">
            <a:extLst>
              <a:ext uri="{FF2B5EF4-FFF2-40B4-BE49-F238E27FC236}">
                <a16:creationId xmlns:a16="http://schemas.microsoft.com/office/drawing/2014/main" id="{33E1F330-6F69-4250-8AE7-6BDC49AEDB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CBCCB9-28D7-4902-85B6-D612F788BA4C}"/>
              </a:ext>
            </a:extLst>
          </p:cNvPr>
          <p:cNvSpPr>
            <a:spLocks noGrp="1"/>
          </p:cNvSpPr>
          <p:nvPr>
            <p:ph type="sldNum" sz="quarter" idx="12"/>
          </p:nvPr>
        </p:nvSpPr>
        <p:spPr/>
        <p:txBody>
          <a:bodyPr/>
          <a:lstStyle/>
          <a:p>
            <a:fld id="{F3A6AA01-D481-4CD4-B84D-C60920B4136D}" type="slidenum">
              <a:rPr lang="en-US" smtClean="0"/>
              <a:t>‹#›</a:t>
            </a:fld>
            <a:endParaRPr lang="en-US"/>
          </a:p>
        </p:txBody>
      </p:sp>
    </p:spTree>
    <p:extLst>
      <p:ext uri="{BB962C8B-B14F-4D97-AF65-F5344CB8AC3E}">
        <p14:creationId xmlns:p14="http://schemas.microsoft.com/office/powerpoint/2010/main" val="2303107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1C6739-4D56-4229-982D-DB0E5B8ACF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699BA6-4C12-4573-BD02-FD2946D0CF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6FBEB0-9801-4621-A3BC-AF48DDE2D2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425198-6393-4EA3-B324-612142356591}" type="datetimeFigureOut">
              <a:rPr lang="en-US" smtClean="0"/>
              <a:t>11/12/2020</a:t>
            </a:fld>
            <a:endParaRPr lang="en-US"/>
          </a:p>
        </p:txBody>
      </p:sp>
      <p:sp>
        <p:nvSpPr>
          <p:cNvPr id="5" name="Footer Placeholder 4">
            <a:extLst>
              <a:ext uri="{FF2B5EF4-FFF2-40B4-BE49-F238E27FC236}">
                <a16:creationId xmlns:a16="http://schemas.microsoft.com/office/drawing/2014/main" id="{8645636C-6CD0-417C-8AC7-164A2C7DA3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96CB87-E644-45E9-87B0-E5B5C1D639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6AA01-D481-4CD4-B84D-C60920B4136D}" type="slidenum">
              <a:rPr lang="en-US" smtClean="0"/>
              <a:t>‹#›</a:t>
            </a:fld>
            <a:endParaRPr lang="en-US"/>
          </a:p>
        </p:txBody>
      </p:sp>
    </p:spTree>
    <p:extLst>
      <p:ext uri="{BB962C8B-B14F-4D97-AF65-F5344CB8AC3E}">
        <p14:creationId xmlns:p14="http://schemas.microsoft.com/office/powerpoint/2010/main" val="1053936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DD39D-3FB7-425F-A8DA-B1439229F377}" type="datetimeFigureOut">
              <a:rPr lang="en-US" smtClean="0"/>
              <a:t>11/12/2020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522113-0DD2-4BE8-80D3-8560F1FE572F}" type="slidenum">
              <a:rPr lang="en-US" smtClean="0"/>
              <a:t>‹#›</a:t>
            </a:fld>
            <a:endParaRPr lang="en-US"/>
          </a:p>
        </p:txBody>
      </p:sp>
    </p:spTree>
    <p:extLst>
      <p:ext uri="{BB962C8B-B14F-4D97-AF65-F5344CB8AC3E}">
        <p14:creationId xmlns:p14="http://schemas.microsoft.com/office/powerpoint/2010/main" val="1052240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1.emf"/><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8.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1" cy="6857999"/>
          </a:xfrm>
          <a:prstGeom prst="rect">
            <a:avLst/>
          </a:prstGeom>
        </p:spPr>
      </p:pic>
      <p:sp>
        <p:nvSpPr>
          <p:cNvPr id="6" name="TextBox 5">
            <a:extLst>
              <a:ext uri="{FF2B5EF4-FFF2-40B4-BE49-F238E27FC236}">
                <a16:creationId xmlns:a16="http://schemas.microsoft.com/office/drawing/2014/main" id="{822554DE-3E02-49BE-AF1D-07966B68088C}"/>
              </a:ext>
            </a:extLst>
          </p:cNvPr>
          <p:cNvSpPr txBox="1"/>
          <p:nvPr/>
        </p:nvSpPr>
        <p:spPr>
          <a:xfrm>
            <a:off x="1310052" y="5772953"/>
            <a:ext cx="5969977" cy="1015663"/>
          </a:xfrm>
          <a:prstGeom prst="rect">
            <a:avLst/>
          </a:prstGeom>
          <a:noFill/>
        </p:spPr>
        <p:txBody>
          <a:bodyPr wrap="square" rtlCol="0">
            <a:spAutoFit/>
          </a:bodyPr>
          <a:lstStyle/>
          <a:p>
            <a:r>
              <a:rPr lang="en-US" sz="3600" dirty="0">
                <a:solidFill>
                  <a:schemeClr val="bg1"/>
                </a:solidFill>
                <a:latin typeface="Arial Narrow" panose="020B0606020202030204" pitchFamily="34" charset="0"/>
              </a:rPr>
              <a:t>John D. Simpson, CIPM</a:t>
            </a:r>
          </a:p>
          <a:p>
            <a:r>
              <a:rPr lang="en-US" sz="2400" dirty="0">
                <a:solidFill>
                  <a:schemeClr val="bg1"/>
                </a:solidFill>
                <a:latin typeface="Arial Narrow" panose="020B0606020202030204" pitchFamily="34" charset="0"/>
              </a:rPr>
              <a:t>13 November 2020</a:t>
            </a:r>
          </a:p>
        </p:txBody>
      </p:sp>
      <p:sp>
        <p:nvSpPr>
          <p:cNvPr id="9" name="TextBox 8">
            <a:extLst>
              <a:ext uri="{FF2B5EF4-FFF2-40B4-BE49-F238E27FC236}">
                <a16:creationId xmlns:a16="http://schemas.microsoft.com/office/drawing/2014/main" id="{822554DE-3E02-49BE-AF1D-07966B68088C}"/>
              </a:ext>
            </a:extLst>
          </p:cNvPr>
          <p:cNvSpPr txBox="1"/>
          <p:nvPr/>
        </p:nvSpPr>
        <p:spPr>
          <a:xfrm>
            <a:off x="1300214" y="-49160"/>
            <a:ext cx="8007504" cy="4339650"/>
          </a:xfrm>
          <a:prstGeom prst="rect">
            <a:avLst/>
          </a:prstGeom>
          <a:noFill/>
        </p:spPr>
        <p:txBody>
          <a:bodyPr wrap="square" rtlCol="0">
            <a:spAutoFit/>
          </a:bodyPr>
          <a:lstStyle/>
          <a:p>
            <a:r>
              <a:rPr lang="en-US" sz="6000" dirty="0">
                <a:solidFill>
                  <a:schemeClr val="bg1"/>
                </a:solidFill>
                <a:latin typeface="Arial Narrow" panose="020B0606020202030204" pitchFamily="34" charset="0"/>
              </a:rPr>
              <a:t>Performance Challenges for Alternative Investments</a:t>
            </a:r>
          </a:p>
          <a:p>
            <a:endParaRPr lang="en-US" sz="6000" dirty="0">
              <a:solidFill>
                <a:schemeClr val="bg1"/>
              </a:solidFill>
              <a:latin typeface="Arial Narrow" panose="020B0606020202030204" pitchFamily="34" charset="0"/>
            </a:endParaRPr>
          </a:p>
          <a:p>
            <a:r>
              <a:rPr lang="en-US" sz="4800" dirty="0">
                <a:solidFill>
                  <a:schemeClr val="bg1"/>
                </a:solidFill>
                <a:latin typeface="Arial Narrow" panose="020B0606020202030204" pitchFamily="34" charset="0"/>
              </a:rPr>
              <a:t>Performance Measurement Forum</a:t>
            </a:r>
          </a:p>
          <a:p>
            <a:r>
              <a:rPr lang="en-US" sz="4800" dirty="0">
                <a:solidFill>
                  <a:schemeClr val="bg1"/>
                </a:solidFill>
                <a:latin typeface="Arial Narrow" panose="020B0606020202030204" pitchFamily="34" charset="0"/>
              </a:rPr>
              <a:t>EMEA</a:t>
            </a:r>
          </a:p>
        </p:txBody>
      </p:sp>
    </p:spTree>
    <p:extLst>
      <p:ext uri="{BB962C8B-B14F-4D97-AF65-F5344CB8AC3E}">
        <p14:creationId xmlns:p14="http://schemas.microsoft.com/office/powerpoint/2010/main" val="1922672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14" y="6095993"/>
            <a:ext cx="12126096" cy="757881"/>
          </a:xfrm>
          <a:prstGeom prst="rect">
            <a:avLst/>
          </a:prstGeom>
        </p:spPr>
      </p:pic>
      <p:sp>
        <p:nvSpPr>
          <p:cNvPr id="6" name="Content Placeholder 5">
            <a:extLst>
              <a:ext uri="{FF2B5EF4-FFF2-40B4-BE49-F238E27FC236}">
                <a16:creationId xmlns:a16="http://schemas.microsoft.com/office/drawing/2014/main" id="{C7D3A418-DDDE-4863-82B3-3CBDAF14FFA6}"/>
              </a:ext>
            </a:extLst>
          </p:cNvPr>
          <p:cNvSpPr>
            <a:spLocks noGrp="1"/>
          </p:cNvSpPr>
          <p:nvPr>
            <p:ph idx="1"/>
          </p:nvPr>
        </p:nvSpPr>
        <p:spPr>
          <a:xfrm>
            <a:off x="225154" y="3717335"/>
            <a:ext cx="11842287" cy="1839769"/>
          </a:xfrm>
        </p:spPr>
        <p:txBody>
          <a:bodyPr>
            <a:normAutofit/>
          </a:bodyPr>
          <a:lstStyle/>
          <a:p>
            <a:r>
              <a:rPr lang="en-US" dirty="0">
                <a:solidFill>
                  <a:schemeClr val="bg1"/>
                </a:solidFill>
              </a:rPr>
              <a:t>If there are multiple share classes, the expense ratio shown can be that appropriate to the prospect, or an expense ratio for each share class can be shown</a:t>
            </a:r>
          </a:p>
          <a:p>
            <a:r>
              <a:rPr lang="en-US" dirty="0">
                <a:solidFill>
                  <a:schemeClr val="bg1"/>
                </a:solidFill>
              </a:rPr>
              <a:t>Or, highest expense ratio can be presented</a:t>
            </a: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Copyright © The Spaulding Group, Inc. 2020</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0C7614-0153-45D1-9B94-491A6D7EE9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CCF1725-2FAD-4CD8-BDB5-604A54429CC9}"/>
              </a:ext>
            </a:extLst>
          </p:cNvPr>
          <p:cNvPicPr>
            <a:picLocks noChangeAspect="1"/>
          </p:cNvPicPr>
          <p:nvPr/>
        </p:nvPicPr>
        <p:blipFill>
          <a:blip r:embed="rId4"/>
          <a:stretch>
            <a:fillRect/>
          </a:stretch>
        </p:blipFill>
        <p:spPr>
          <a:xfrm>
            <a:off x="322296" y="312925"/>
            <a:ext cx="11772268" cy="1754814"/>
          </a:xfrm>
          <a:prstGeom prst="rect">
            <a:avLst/>
          </a:prstGeom>
        </p:spPr>
      </p:pic>
      <p:pic>
        <p:nvPicPr>
          <p:cNvPr id="10" name="Picture 9">
            <a:extLst>
              <a:ext uri="{FF2B5EF4-FFF2-40B4-BE49-F238E27FC236}">
                <a16:creationId xmlns:a16="http://schemas.microsoft.com/office/drawing/2014/main" id="{C3256112-6A80-48A2-88EF-FE0DE993338C}"/>
              </a:ext>
            </a:extLst>
          </p:cNvPr>
          <p:cNvPicPr>
            <a:picLocks noChangeAspect="1"/>
          </p:cNvPicPr>
          <p:nvPr/>
        </p:nvPicPr>
        <p:blipFill>
          <a:blip r:embed="rId5"/>
          <a:stretch>
            <a:fillRect/>
          </a:stretch>
        </p:blipFill>
        <p:spPr>
          <a:xfrm>
            <a:off x="322296" y="2326277"/>
            <a:ext cx="11734434" cy="995890"/>
          </a:xfrm>
          <a:prstGeom prst="rect">
            <a:avLst/>
          </a:prstGeom>
        </p:spPr>
      </p:pic>
    </p:spTree>
    <p:extLst>
      <p:ext uri="{BB962C8B-B14F-4D97-AF65-F5344CB8AC3E}">
        <p14:creationId xmlns:p14="http://schemas.microsoft.com/office/powerpoint/2010/main" val="3371022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14" y="6095993"/>
            <a:ext cx="12126096" cy="757881"/>
          </a:xfrm>
          <a:prstGeom prst="rect">
            <a:avLst/>
          </a:prstGeom>
        </p:spPr>
      </p:pic>
      <p:sp>
        <p:nvSpPr>
          <p:cNvPr id="6" name="Content Placeholder 5">
            <a:extLst>
              <a:ext uri="{FF2B5EF4-FFF2-40B4-BE49-F238E27FC236}">
                <a16:creationId xmlns:a16="http://schemas.microsoft.com/office/drawing/2014/main" id="{C7D3A418-DDDE-4863-82B3-3CBDAF14FFA6}"/>
              </a:ext>
            </a:extLst>
          </p:cNvPr>
          <p:cNvSpPr>
            <a:spLocks noGrp="1"/>
          </p:cNvSpPr>
          <p:nvPr>
            <p:ph idx="1"/>
          </p:nvPr>
        </p:nvSpPr>
        <p:spPr>
          <a:xfrm>
            <a:off x="225154" y="3717335"/>
            <a:ext cx="11842287" cy="1839769"/>
          </a:xfrm>
        </p:spPr>
        <p:txBody>
          <a:bodyPr>
            <a:normAutofit fontScale="92500"/>
          </a:bodyPr>
          <a:lstStyle/>
          <a:p>
            <a:r>
              <a:rPr lang="en-US" dirty="0">
                <a:solidFill>
                  <a:schemeClr val="bg1"/>
                </a:solidFill>
              </a:rPr>
              <a:t>Uncalled committed capital must not be part of pooled fund assets as of 1 Jan 2020</a:t>
            </a:r>
          </a:p>
          <a:p>
            <a:r>
              <a:rPr lang="en-US" dirty="0">
                <a:solidFill>
                  <a:schemeClr val="bg1"/>
                </a:solidFill>
              </a:rPr>
              <a:t>Guidance arguably was not clear for prior periods</a:t>
            </a:r>
          </a:p>
          <a:p>
            <a:r>
              <a:rPr lang="en-US" dirty="0">
                <a:solidFill>
                  <a:schemeClr val="bg1"/>
                </a:solidFill>
              </a:rPr>
              <a:t>If uncalled committed capital was in pooled fund assets prior to 1 Jan 2020, it should be disclosed</a:t>
            </a: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Copyright © The Spaulding Group, Inc. 2020</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0C7614-0153-45D1-9B94-491A6D7EE9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E8AB7A6-FE6B-4CD4-B5CC-43118C0963A4}"/>
              </a:ext>
            </a:extLst>
          </p:cNvPr>
          <p:cNvPicPr>
            <a:picLocks noChangeAspect="1"/>
          </p:cNvPicPr>
          <p:nvPr/>
        </p:nvPicPr>
        <p:blipFill>
          <a:blip r:embed="rId4"/>
          <a:stretch>
            <a:fillRect/>
          </a:stretch>
        </p:blipFill>
        <p:spPr>
          <a:xfrm>
            <a:off x="322296" y="202214"/>
            <a:ext cx="8147125" cy="3328988"/>
          </a:xfrm>
          <a:prstGeom prst="rect">
            <a:avLst/>
          </a:prstGeom>
        </p:spPr>
      </p:pic>
    </p:spTree>
    <p:extLst>
      <p:ext uri="{BB962C8B-B14F-4D97-AF65-F5344CB8AC3E}">
        <p14:creationId xmlns:p14="http://schemas.microsoft.com/office/powerpoint/2010/main" val="173239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14" y="6095993"/>
            <a:ext cx="12126096" cy="757881"/>
          </a:xfrm>
          <a:prstGeom prst="rect">
            <a:avLst/>
          </a:prstGeom>
        </p:spPr>
      </p:pic>
      <p:sp>
        <p:nvSpPr>
          <p:cNvPr id="6" name="Content Placeholder 5">
            <a:extLst>
              <a:ext uri="{FF2B5EF4-FFF2-40B4-BE49-F238E27FC236}">
                <a16:creationId xmlns:a16="http://schemas.microsoft.com/office/drawing/2014/main" id="{C7D3A418-DDDE-4863-82B3-3CBDAF14FFA6}"/>
              </a:ext>
            </a:extLst>
          </p:cNvPr>
          <p:cNvSpPr>
            <a:spLocks noGrp="1"/>
          </p:cNvSpPr>
          <p:nvPr>
            <p:ph idx="1"/>
          </p:nvPr>
        </p:nvSpPr>
        <p:spPr>
          <a:xfrm>
            <a:off x="409034" y="2646706"/>
            <a:ext cx="11658407" cy="2910398"/>
          </a:xfrm>
        </p:spPr>
        <p:txBody>
          <a:bodyPr>
            <a:normAutofit fontScale="92500" lnSpcReduction="10000"/>
          </a:bodyPr>
          <a:lstStyle/>
          <a:p>
            <a:r>
              <a:rPr lang="en-US" dirty="0">
                <a:solidFill>
                  <a:schemeClr val="bg1"/>
                </a:solidFill>
              </a:rPr>
              <a:t>Previously only had to disclose existence of performance-based fees or carried interest</a:t>
            </a:r>
          </a:p>
          <a:p>
            <a:endParaRPr lang="en-US" dirty="0">
              <a:solidFill>
                <a:schemeClr val="bg1"/>
              </a:solidFill>
            </a:endParaRPr>
          </a:p>
          <a:p>
            <a:r>
              <a:rPr lang="en-US" dirty="0">
                <a:solidFill>
                  <a:schemeClr val="bg1"/>
                </a:solidFill>
              </a:rPr>
              <a:t>“Relevant information for a performance-based fee includes the performance-based fee rate, hurdle rate, </a:t>
            </a:r>
            <a:r>
              <a:rPr lang="en-US" dirty="0" err="1">
                <a:solidFill>
                  <a:schemeClr val="bg1"/>
                </a:solidFill>
              </a:rPr>
              <a:t>clawback</a:t>
            </a:r>
            <a:r>
              <a:rPr lang="en-US" dirty="0">
                <a:solidFill>
                  <a:schemeClr val="bg1"/>
                </a:solidFill>
              </a:rPr>
              <a:t>, high watermark, reset frequency, accrual frequency, crystallization schedule, and on what basis fees are charged. Relevant information for carried interest includes the hurdle rate, crystallization schedule, and high watermark.”</a:t>
            </a: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Copyright © The Spaulding Group, Inc. 2020</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0C7614-0153-45D1-9B94-491A6D7EE9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53CB2A1-1DB3-4C9F-BCF7-1F49DD83C477}"/>
              </a:ext>
            </a:extLst>
          </p:cNvPr>
          <p:cNvPicPr>
            <a:picLocks noChangeAspect="1"/>
          </p:cNvPicPr>
          <p:nvPr/>
        </p:nvPicPr>
        <p:blipFill>
          <a:blip r:embed="rId4"/>
          <a:stretch>
            <a:fillRect/>
          </a:stretch>
        </p:blipFill>
        <p:spPr>
          <a:xfrm>
            <a:off x="420445" y="175164"/>
            <a:ext cx="11360266" cy="2165080"/>
          </a:xfrm>
          <a:prstGeom prst="rect">
            <a:avLst/>
          </a:prstGeom>
        </p:spPr>
      </p:pic>
    </p:spTree>
    <p:extLst>
      <p:ext uri="{BB962C8B-B14F-4D97-AF65-F5344CB8AC3E}">
        <p14:creationId xmlns:p14="http://schemas.microsoft.com/office/powerpoint/2010/main" val="1092205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14" y="6095993"/>
            <a:ext cx="12126096" cy="757881"/>
          </a:xfrm>
          <a:prstGeom prst="rect">
            <a:avLst/>
          </a:prstGeom>
        </p:spPr>
      </p:pic>
      <p:sp>
        <p:nvSpPr>
          <p:cNvPr id="6" name="Content Placeholder 5">
            <a:extLst>
              <a:ext uri="{FF2B5EF4-FFF2-40B4-BE49-F238E27FC236}">
                <a16:creationId xmlns:a16="http://schemas.microsoft.com/office/drawing/2014/main" id="{C7D3A418-DDDE-4863-82B3-3CBDAF14FFA6}"/>
              </a:ext>
            </a:extLst>
          </p:cNvPr>
          <p:cNvSpPr>
            <a:spLocks noGrp="1"/>
          </p:cNvSpPr>
          <p:nvPr>
            <p:ph idx="1"/>
          </p:nvPr>
        </p:nvSpPr>
        <p:spPr>
          <a:xfrm>
            <a:off x="409034" y="3429000"/>
            <a:ext cx="11658407" cy="2128104"/>
          </a:xfrm>
        </p:spPr>
        <p:txBody>
          <a:bodyPr>
            <a:normAutofit/>
          </a:bodyPr>
          <a:lstStyle/>
          <a:p>
            <a:r>
              <a:rPr lang="en-US" dirty="0">
                <a:solidFill>
                  <a:schemeClr val="bg1"/>
                </a:solidFill>
              </a:rPr>
              <a:t>Labeling of custom benchmark is new</a:t>
            </a:r>
          </a:p>
          <a:p>
            <a:endParaRPr lang="en-US" dirty="0">
              <a:solidFill>
                <a:schemeClr val="bg1"/>
              </a:solidFill>
            </a:endParaRPr>
          </a:p>
          <a:p>
            <a:r>
              <a:rPr lang="en-US" dirty="0">
                <a:solidFill>
                  <a:schemeClr val="bg1"/>
                </a:solidFill>
              </a:rPr>
              <a:t>General expectation is that PME benchmarks would be used.  Benchmark must be labeled as such and the PME method must be disclosed.</a:t>
            </a: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Copyright © The Spaulding Group, Inc. 2020</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0C7614-0153-45D1-9B94-491A6D7EE9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DEC059E-6DFC-4987-A830-0FA0A96C0910}"/>
              </a:ext>
            </a:extLst>
          </p:cNvPr>
          <p:cNvPicPr>
            <a:picLocks noChangeAspect="1"/>
          </p:cNvPicPr>
          <p:nvPr/>
        </p:nvPicPr>
        <p:blipFill>
          <a:blip r:embed="rId4"/>
          <a:stretch>
            <a:fillRect/>
          </a:stretch>
        </p:blipFill>
        <p:spPr>
          <a:xfrm>
            <a:off x="457208" y="214464"/>
            <a:ext cx="11231473" cy="2813623"/>
          </a:xfrm>
          <a:prstGeom prst="rect">
            <a:avLst/>
          </a:prstGeom>
        </p:spPr>
      </p:pic>
    </p:spTree>
    <p:extLst>
      <p:ext uri="{BB962C8B-B14F-4D97-AF65-F5344CB8AC3E}">
        <p14:creationId xmlns:p14="http://schemas.microsoft.com/office/powerpoint/2010/main" val="1818131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14" y="6095993"/>
            <a:ext cx="12126096" cy="757881"/>
          </a:xfrm>
          <a:prstGeom prst="rect">
            <a:avLst/>
          </a:prstGeom>
        </p:spPr>
      </p:pic>
      <p:sp>
        <p:nvSpPr>
          <p:cNvPr id="6" name="Content Placeholder 5">
            <a:extLst>
              <a:ext uri="{FF2B5EF4-FFF2-40B4-BE49-F238E27FC236}">
                <a16:creationId xmlns:a16="http://schemas.microsoft.com/office/drawing/2014/main" id="{C7D3A418-DDDE-4863-82B3-3CBDAF14FFA6}"/>
              </a:ext>
            </a:extLst>
          </p:cNvPr>
          <p:cNvSpPr>
            <a:spLocks noGrp="1"/>
          </p:cNvSpPr>
          <p:nvPr>
            <p:ph idx="1"/>
          </p:nvPr>
        </p:nvSpPr>
        <p:spPr>
          <a:xfrm>
            <a:off x="409034" y="555993"/>
            <a:ext cx="11658407" cy="5001112"/>
          </a:xfrm>
        </p:spPr>
        <p:txBody>
          <a:bodyPr>
            <a:normAutofit lnSpcReduction="10000"/>
          </a:bodyPr>
          <a:lstStyle/>
          <a:p>
            <a:pPr marL="0" indent="0">
              <a:buNone/>
            </a:pPr>
            <a:r>
              <a:rPr lang="en-US" sz="3600" dirty="0">
                <a:solidFill>
                  <a:schemeClr val="bg1"/>
                </a:solidFill>
              </a:rPr>
              <a:t>Benchmarking (MWR benchmarks) – various methods exist:</a:t>
            </a:r>
          </a:p>
          <a:p>
            <a:pPr marL="0" indent="0">
              <a:buNone/>
            </a:pPr>
            <a:endParaRPr lang="en-US" dirty="0">
              <a:solidFill>
                <a:schemeClr val="bg1"/>
              </a:solidFill>
            </a:endParaRPr>
          </a:p>
          <a:p>
            <a:r>
              <a:rPr lang="en-US" dirty="0">
                <a:solidFill>
                  <a:schemeClr val="bg1"/>
                </a:solidFill>
              </a:rPr>
              <a:t>PME (aka Index Comparison Method; Long Nichols)</a:t>
            </a:r>
          </a:p>
          <a:p>
            <a:pPr lvl="1"/>
            <a:r>
              <a:rPr lang="en-US" dirty="0">
                <a:solidFill>
                  <a:schemeClr val="bg1"/>
                </a:solidFill>
              </a:rPr>
              <a:t>Notional investment of fund contributions and withdrawals in a public index</a:t>
            </a:r>
          </a:p>
          <a:p>
            <a:pPr lvl="1"/>
            <a:r>
              <a:rPr lang="en-US" dirty="0">
                <a:solidFill>
                  <a:schemeClr val="bg1"/>
                </a:solidFill>
              </a:rPr>
              <a:t>Problem arises if index performance is too low to sustain portfolio withdrawals</a:t>
            </a:r>
          </a:p>
          <a:p>
            <a:pPr lvl="1"/>
            <a:endParaRPr lang="en-US" dirty="0">
              <a:solidFill>
                <a:schemeClr val="bg1"/>
              </a:solidFill>
            </a:endParaRPr>
          </a:p>
          <a:p>
            <a:r>
              <a:rPr lang="en-US" dirty="0">
                <a:solidFill>
                  <a:schemeClr val="bg1"/>
                </a:solidFill>
              </a:rPr>
              <a:t>PME+</a:t>
            </a:r>
          </a:p>
          <a:p>
            <a:pPr lvl="1"/>
            <a:r>
              <a:rPr lang="en-US" dirty="0">
                <a:solidFill>
                  <a:schemeClr val="bg1"/>
                </a:solidFill>
              </a:rPr>
              <a:t>Adjust distributions by factor to force index ending value to match fund’s</a:t>
            </a:r>
          </a:p>
          <a:p>
            <a:pPr lvl="1"/>
            <a:endParaRPr lang="en-US" dirty="0">
              <a:solidFill>
                <a:schemeClr val="bg1"/>
              </a:solidFill>
            </a:endParaRPr>
          </a:p>
          <a:p>
            <a:r>
              <a:rPr lang="en-US" dirty="0">
                <a:solidFill>
                  <a:schemeClr val="bg1"/>
                </a:solidFill>
              </a:rPr>
              <a:t>Modified PME (aka Cambridge method)</a:t>
            </a:r>
          </a:p>
          <a:p>
            <a:pPr lvl="1"/>
            <a:r>
              <a:rPr lang="en-US" dirty="0">
                <a:solidFill>
                  <a:schemeClr val="bg1"/>
                </a:solidFill>
              </a:rPr>
              <a:t>Take distributions for public index based on weight of the distribution in the private fund</a:t>
            </a: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Copyright © The Spaulding Group, Inc. 2020</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0C7614-0153-45D1-9B94-491A6D7EE9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914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14" y="6095993"/>
            <a:ext cx="12126096" cy="757881"/>
          </a:xfrm>
          <a:prstGeom prst="rect">
            <a:avLst/>
          </a:prstGeom>
        </p:spPr>
      </p:pic>
      <p:sp>
        <p:nvSpPr>
          <p:cNvPr id="6" name="Content Placeholder 5">
            <a:extLst>
              <a:ext uri="{FF2B5EF4-FFF2-40B4-BE49-F238E27FC236}">
                <a16:creationId xmlns:a16="http://schemas.microsoft.com/office/drawing/2014/main" id="{C7D3A418-DDDE-4863-82B3-3CBDAF14FFA6}"/>
              </a:ext>
            </a:extLst>
          </p:cNvPr>
          <p:cNvSpPr>
            <a:spLocks noGrp="1"/>
          </p:cNvSpPr>
          <p:nvPr>
            <p:ph idx="1"/>
          </p:nvPr>
        </p:nvSpPr>
        <p:spPr>
          <a:xfrm>
            <a:off x="409034" y="3429000"/>
            <a:ext cx="11658407" cy="2128104"/>
          </a:xfrm>
        </p:spPr>
        <p:txBody>
          <a:bodyPr>
            <a:normAutofit/>
          </a:bodyPr>
          <a:lstStyle/>
          <a:p>
            <a:endParaRPr lang="en-US" dirty="0">
              <a:solidFill>
                <a:schemeClr val="bg1"/>
              </a:solidFill>
            </a:endParaRP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Copyright © The Spaulding Group, Inc. 2020</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0C7614-0153-45D1-9B94-491A6D7EE9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712D1C0-1DA5-4D91-AFC4-92FB7E064D25}"/>
              </a:ext>
            </a:extLst>
          </p:cNvPr>
          <p:cNvPicPr>
            <a:picLocks noChangeAspect="1"/>
          </p:cNvPicPr>
          <p:nvPr/>
        </p:nvPicPr>
        <p:blipFill>
          <a:blip r:embed="rId4"/>
          <a:stretch>
            <a:fillRect/>
          </a:stretch>
        </p:blipFill>
        <p:spPr>
          <a:xfrm>
            <a:off x="1277475" y="1380761"/>
            <a:ext cx="10178196" cy="1242970"/>
          </a:xfrm>
          <a:prstGeom prst="rect">
            <a:avLst/>
          </a:prstGeom>
        </p:spPr>
      </p:pic>
    </p:spTree>
    <p:extLst>
      <p:ext uri="{BB962C8B-B14F-4D97-AF65-F5344CB8AC3E}">
        <p14:creationId xmlns:p14="http://schemas.microsoft.com/office/powerpoint/2010/main" val="4113622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14" y="6095993"/>
            <a:ext cx="12126096" cy="757881"/>
          </a:xfrm>
          <a:prstGeom prst="rect">
            <a:avLst/>
          </a:prstGeom>
        </p:spPr>
      </p:pic>
      <p:sp>
        <p:nvSpPr>
          <p:cNvPr id="6" name="Content Placeholder 5">
            <a:extLst>
              <a:ext uri="{FF2B5EF4-FFF2-40B4-BE49-F238E27FC236}">
                <a16:creationId xmlns:a16="http://schemas.microsoft.com/office/drawing/2014/main" id="{C7D3A418-DDDE-4863-82B3-3CBDAF14FFA6}"/>
              </a:ext>
            </a:extLst>
          </p:cNvPr>
          <p:cNvSpPr>
            <a:spLocks noGrp="1"/>
          </p:cNvSpPr>
          <p:nvPr>
            <p:ph idx="1"/>
          </p:nvPr>
        </p:nvSpPr>
        <p:spPr>
          <a:xfrm>
            <a:off x="409034" y="555993"/>
            <a:ext cx="11658407" cy="5001112"/>
          </a:xfrm>
        </p:spPr>
        <p:txBody>
          <a:bodyPr>
            <a:normAutofit lnSpcReduction="10000"/>
          </a:bodyPr>
          <a:lstStyle/>
          <a:p>
            <a:pPr marL="0" indent="0">
              <a:buNone/>
            </a:pPr>
            <a:r>
              <a:rPr lang="en-US" sz="3600" dirty="0">
                <a:solidFill>
                  <a:schemeClr val="bg1"/>
                </a:solidFill>
              </a:rPr>
              <a:t>Benchmarking (MWR benchmarks) – various methods exist:</a:t>
            </a:r>
          </a:p>
          <a:p>
            <a:pPr marL="0" indent="0">
              <a:buNone/>
            </a:pPr>
            <a:endParaRPr lang="en-US" dirty="0">
              <a:solidFill>
                <a:schemeClr val="bg1"/>
              </a:solidFill>
            </a:endParaRPr>
          </a:p>
          <a:p>
            <a:r>
              <a:rPr lang="en-US" dirty="0">
                <a:solidFill>
                  <a:schemeClr val="bg1"/>
                </a:solidFill>
              </a:rPr>
              <a:t>PME (aka Index Comparison Method; Long Nichols)</a:t>
            </a:r>
          </a:p>
          <a:p>
            <a:pPr lvl="1"/>
            <a:r>
              <a:rPr lang="en-US" dirty="0">
                <a:solidFill>
                  <a:schemeClr val="bg1"/>
                </a:solidFill>
              </a:rPr>
              <a:t>Notional investment of fund contributions and withdrawals in a public index</a:t>
            </a:r>
          </a:p>
          <a:p>
            <a:pPr lvl="1"/>
            <a:r>
              <a:rPr lang="en-US" dirty="0">
                <a:solidFill>
                  <a:schemeClr val="bg1"/>
                </a:solidFill>
              </a:rPr>
              <a:t>Problem arises if index performance is too low to sustain portfolio withdrawals</a:t>
            </a:r>
          </a:p>
          <a:p>
            <a:pPr lvl="1"/>
            <a:endParaRPr lang="en-US" dirty="0">
              <a:solidFill>
                <a:schemeClr val="bg1"/>
              </a:solidFill>
            </a:endParaRPr>
          </a:p>
          <a:p>
            <a:r>
              <a:rPr lang="en-US" dirty="0">
                <a:solidFill>
                  <a:schemeClr val="bg1"/>
                </a:solidFill>
              </a:rPr>
              <a:t>PME+</a:t>
            </a:r>
          </a:p>
          <a:p>
            <a:pPr lvl="1"/>
            <a:r>
              <a:rPr lang="en-US" dirty="0">
                <a:solidFill>
                  <a:schemeClr val="bg1"/>
                </a:solidFill>
              </a:rPr>
              <a:t>Adjust distributions by factor to force index ending value to match fund’s</a:t>
            </a:r>
          </a:p>
          <a:p>
            <a:pPr lvl="1"/>
            <a:endParaRPr lang="en-US" dirty="0">
              <a:solidFill>
                <a:schemeClr val="bg1"/>
              </a:solidFill>
            </a:endParaRPr>
          </a:p>
          <a:p>
            <a:r>
              <a:rPr lang="en-US" dirty="0">
                <a:solidFill>
                  <a:schemeClr val="bg1"/>
                </a:solidFill>
              </a:rPr>
              <a:t>Modified PME (aka Cambridge method)</a:t>
            </a:r>
          </a:p>
          <a:p>
            <a:pPr lvl="1"/>
            <a:r>
              <a:rPr lang="en-US" dirty="0">
                <a:solidFill>
                  <a:schemeClr val="bg1"/>
                </a:solidFill>
              </a:rPr>
              <a:t>Take distributions for public index based on weight of the distribution in the private fund</a:t>
            </a: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Copyright © The Spaulding Group, Inc. 2020</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0C7614-0153-45D1-9B94-491A6D7EE9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2">
            <a:extLst>
              <a:ext uri="{FF2B5EF4-FFF2-40B4-BE49-F238E27FC236}">
                <a16:creationId xmlns:a16="http://schemas.microsoft.com/office/drawing/2014/main" id="{2B07FA2E-18B5-4F7F-B749-7EA6CEED2256}"/>
              </a:ext>
            </a:extLst>
          </p:cNvPr>
          <p:cNvSpPr>
            <a:spLocks noGrp="1" noChangeArrowheads="1"/>
          </p:cNvSpPr>
          <p:nvPr>
            <p:ph type="title"/>
          </p:nvPr>
        </p:nvSpPr>
        <p:spPr>
          <a:xfrm>
            <a:off x="367598" y="214313"/>
            <a:ext cx="11248498" cy="1462087"/>
          </a:xfrm>
        </p:spPr>
        <p:txBody>
          <a:bodyPr/>
          <a:lstStyle/>
          <a:p>
            <a:pPr eaLnBrk="1" hangingPunct="1"/>
            <a:r>
              <a:rPr lang="en-US" b="1" dirty="0"/>
              <a:t>Discussion of other areas difficulties may exist</a:t>
            </a:r>
          </a:p>
        </p:txBody>
      </p:sp>
      <p:sp>
        <p:nvSpPr>
          <p:cNvPr id="8" name="Rectangle 3">
            <a:extLst>
              <a:ext uri="{FF2B5EF4-FFF2-40B4-BE49-F238E27FC236}">
                <a16:creationId xmlns:a16="http://schemas.microsoft.com/office/drawing/2014/main" id="{9CA7D68F-94AC-429F-8E2D-48ADC5695044}"/>
              </a:ext>
            </a:extLst>
          </p:cNvPr>
          <p:cNvSpPr txBox="1">
            <a:spLocks noChangeArrowheads="1"/>
          </p:cNvSpPr>
          <p:nvPr/>
        </p:nvSpPr>
        <p:spPr>
          <a:xfrm>
            <a:off x="228600" y="1300896"/>
            <a:ext cx="11741310" cy="48316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Valuations:</a:t>
            </a:r>
          </a:p>
          <a:p>
            <a:pPr lvl="1"/>
            <a:r>
              <a:rPr lang="en-US" sz="1600" b="1" dirty="0"/>
              <a:t>Real estate</a:t>
            </a:r>
          </a:p>
          <a:p>
            <a:pPr lvl="1"/>
            <a:r>
              <a:rPr lang="en-US" sz="1600" b="1" dirty="0"/>
              <a:t>Infrastructure</a:t>
            </a:r>
          </a:p>
          <a:p>
            <a:pPr lvl="1"/>
            <a:r>
              <a:rPr lang="en-US" sz="1600" b="1" dirty="0"/>
              <a:t>Use of external valuations vs. financial statement audit valuations</a:t>
            </a:r>
          </a:p>
          <a:p>
            <a:pPr lvl="1"/>
            <a:r>
              <a:rPr lang="en-US" sz="1600" b="1" dirty="0"/>
              <a:t>External frequency:  annual, or less frequent (by client agreement?)  Costs?</a:t>
            </a:r>
          </a:p>
          <a:p>
            <a:pPr lvl="1"/>
            <a:r>
              <a:rPr lang="en-US" sz="1600" b="1" dirty="0"/>
              <a:t>Private equity</a:t>
            </a:r>
          </a:p>
          <a:p>
            <a:pPr lvl="1"/>
            <a:r>
              <a:rPr lang="en-US" sz="1600" b="1" dirty="0"/>
              <a:t>Valuation lags</a:t>
            </a:r>
          </a:p>
          <a:p>
            <a:r>
              <a:rPr lang="en-US" sz="2000" b="1" dirty="0"/>
              <a:t>Benchmarks</a:t>
            </a:r>
          </a:p>
          <a:p>
            <a:pPr lvl="1"/>
            <a:r>
              <a:rPr lang="en-US" sz="1600" b="1" dirty="0"/>
              <a:t>MWR:  use of PMEs – common?</a:t>
            </a:r>
          </a:p>
          <a:p>
            <a:pPr lvl="1"/>
            <a:r>
              <a:rPr lang="en-US" sz="1600" b="1" dirty="0"/>
              <a:t>Other benchmarks used vs. MWR?</a:t>
            </a:r>
          </a:p>
          <a:p>
            <a:pPr lvl="1"/>
            <a:r>
              <a:rPr lang="en-US" sz="1600" b="1" dirty="0"/>
              <a:t>Benchmarks for composites, open-end funds?</a:t>
            </a:r>
          </a:p>
          <a:p>
            <a:r>
              <a:rPr lang="en-US" sz="2000" b="1" dirty="0"/>
              <a:t>Systems:</a:t>
            </a:r>
          </a:p>
          <a:p>
            <a:pPr lvl="1"/>
            <a:r>
              <a:rPr lang="en-US" sz="1600" b="1" dirty="0"/>
              <a:t>Spreadsheets or other manual tools?  Vendors?  </a:t>
            </a:r>
          </a:p>
          <a:p>
            <a:pPr lvl="1"/>
            <a:r>
              <a:rPr lang="en-US" sz="1600" b="1" dirty="0"/>
              <a:t>Technology current for 2020 GIPS standards?</a:t>
            </a:r>
          </a:p>
          <a:p>
            <a:r>
              <a:rPr lang="en-US" sz="2000" b="1" dirty="0"/>
              <a:t>Analytics:  performance attribution, risk evaluation?</a:t>
            </a:r>
          </a:p>
        </p:txBody>
      </p:sp>
    </p:spTree>
    <p:extLst>
      <p:ext uri="{BB962C8B-B14F-4D97-AF65-F5344CB8AC3E}">
        <p14:creationId xmlns:p14="http://schemas.microsoft.com/office/powerpoint/2010/main" val="2381080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14" y="6095993"/>
            <a:ext cx="12126096" cy="757881"/>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0C7614-0153-45D1-9B94-491A6D7EE9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12192001" cy="6096000"/>
          </a:xfrm>
          <a:prstGeom prst="rect">
            <a:avLst/>
          </a:prstGeom>
        </p:spPr>
      </p:pic>
      <p:sp>
        <p:nvSpPr>
          <p:cNvPr id="6" name="TextBox 5"/>
          <p:cNvSpPr txBox="1"/>
          <p:nvPr/>
        </p:nvSpPr>
        <p:spPr>
          <a:xfrm>
            <a:off x="879231" y="281354"/>
            <a:ext cx="1029286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Questions?</a:t>
            </a: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Copyright © The Spaulding Group, Inc. 2019</a:t>
            </a:r>
          </a:p>
        </p:txBody>
      </p:sp>
    </p:spTree>
    <p:extLst>
      <p:ext uri="{BB962C8B-B14F-4D97-AF65-F5344CB8AC3E}">
        <p14:creationId xmlns:p14="http://schemas.microsoft.com/office/powerpoint/2010/main" val="4241763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77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62" y="216878"/>
            <a:ext cx="12109938" cy="602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7747" name="TextBox 3"/>
          <p:cNvSpPr txBox="1">
            <a:spLocks noChangeArrowheads="1"/>
          </p:cNvSpPr>
          <p:nvPr/>
        </p:nvSpPr>
        <p:spPr bwMode="auto">
          <a:xfrm>
            <a:off x="5216768" y="2696310"/>
            <a:ext cx="6137031"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rgbClr val="008000"/>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rgbClr val="990033"/>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rgbClr val="3333CC"/>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rgbClr val="008000"/>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rgbClr val="990033"/>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rgbClr val="990033"/>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rgbClr val="990033"/>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rgbClr val="990033"/>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rgbClr val="990033"/>
                </a:solidFill>
                <a:latin typeface="Tahoma" panose="020B060403050404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dirty="0">
              <a:ln>
                <a:noFill/>
              </a:ln>
              <a:solidFill>
                <a:srgbClr val="738694"/>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200" b="0" i="0" u="none" strike="noStrike" kern="1200" cap="none" spc="0" normalizeH="0" baseline="0" noProof="0" dirty="0">
                <a:ln>
                  <a:noFill/>
                </a:ln>
                <a:solidFill>
                  <a:srgbClr val="738694"/>
                </a:solidFill>
                <a:effectLst/>
                <a:uLnTx/>
                <a:uFillTx/>
                <a:latin typeface="Comic Sans MS" panose="030F0702030302020204" pitchFamily="66" charset="0"/>
                <a:ea typeface="+mn-ea"/>
                <a:cs typeface="+mn-cs"/>
              </a:rPr>
              <a:t>John D. Simpson, CIPM</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600" b="0" i="0" u="none" strike="noStrike" kern="1200" cap="none" spc="0" normalizeH="0" baseline="0" noProof="0" dirty="0">
                <a:ln>
                  <a:noFill/>
                </a:ln>
                <a:solidFill>
                  <a:srgbClr val="738694"/>
                </a:solidFill>
                <a:effectLst/>
                <a:uLnTx/>
                <a:uFillTx/>
                <a:latin typeface="Comic Sans MS" panose="030F0702030302020204" pitchFamily="66" charset="0"/>
                <a:ea typeface="+mn-ea"/>
                <a:cs typeface="+mn-cs"/>
              </a:rPr>
              <a:t>JSimpson@SpauldingGrp.com</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dirty="0">
              <a:ln>
                <a:noFill/>
              </a:ln>
              <a:solidFill>
                <a:srgbClr val="738694"/>
              </a:solidFill>
              <a:effectLst/>
              <a:uLnTx/>
              <a:uFillTx/>
              <a:latin typeface="Comic Sans MS" panose="030F0702030302020204" pitchFamily="66" charset="0"/>
              <a:ea typeface="+mn-ea"/>
              <a:cs typeface="+mn-cs"/>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14" y="6095993"/>
            <a:ext cx="12126096" cy="757881"/>
          </a:xfrm>
          <a:prstGeom prst="rect">
            <a:avLst/>
          </a:prstGeom>
        </p:spPr>
      </p:pic>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Copyright © The Spaulding Group, Inc. 2019</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0C7614-0153-45D1-9B94-491A6D7EE9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831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12192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9214" y="5676901"/>
            <a:ext cx="2846387"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2488" y="5676901"/>
            <a:ext cx="28051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46239" y="5676900"/>
            <a:ext cx="27844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48038" y="4486276"/>
            <a:ext cx="2747962"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42425" y="4414838"/>
            <a:ext cx="10429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5" name="TextBox 9"/>
          <p:cNvSpPr txBox="1">
            <a:spLocks noChangeArrowheads="1"/>
          </p:cNvSpPr>
          <p:nvPr/>
        </p:nvSpPr>
        <p:spPr bwMode="auto">
          <a:xfrm>
            <a:off x="1555750" y="338138"/>
            <a:ext cx="8897938" cy="3986212"/>
          </a:xfrm>
          <a:prstGeom prst="rect">
            <a:avLst/>
          </a:prstGeom>
          <a:noFill/>
          <a:ln>
            <a:noFill/>
          </a:ln>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defRPr/>
            </a:pPr>
            <a:r>
              <a:rPr lang="en-US" altLang="en-US" sz="2300" b="1" dirty="0">
                <a:solidFill>
                  <a:schemeClr val="bg1"/>
                </a:solidFill>
                <a:effectLst>
                  <a:outerShdw blurRad="38100" dist="38100" dir="2700000" algn="tl">
                    <a:srgbClr val="000000">
                      <a:alpha val="43137"/>
                    </a:srgbClr>
                  </a:outerShdw>
                </a:effectLst>
              </a:rPr>
              <a:t>The Spaulding Group, Inc. is the leading provider of performance and risk measurement products and services to the investment industry. It is the fastest growing GIPS verification firm, hosts the annual PMAR conferences and Performance Measurement Forum and Asset Owners’ Roundtable, provides consulting services (which include operations reviews and software certifications), publishes </a:t>
            </a:r>
            <a:r>
              <a:rPr lang="en-US" altLang="en-US" sz="2300" b="1" i="1" dirty="0">
                <a:solidFill>
                  <a:schemeClr val="bg1"/>
                </a:solidFill>
                <a:effectLst>
                  <a:outerShdw blurRad="38100" dist="38100" dir="2700000" algn="tl">
                    <a:srgbClr val="000000">
                      <a:alpha val="43137"/>
                    </a:srgbClr>
                  </a:outerShdw>
                </a:effectLst>
              </a:rPr>
              <a:t>The Journal of Performance Measurement</a:t>
            </a:r>
            <a:r>
              <a:rPr lang="en-US" altLang="en-US" sz="2300" b="1" baseline="30000" dirty="0">
                <a:solidFill>
                  <a:schemeClr val="bg1"/>
                </a:solidFill>
                <a:effectLst>
                  <a:outerShdw blurRad="38100" dist="38100" dir="2700000" algn="tl">
                    <a:srgbClr val="000000">
                      <a:alpha val="43137"/>
                    </a:srgbClr>
                  </a:outerShdw>
                </a:effectLst>
              </a:rPr>
              <a:t>®</a:t>
            </a:r>
            <a:r>
              <a:rPr lang="en-US" altLang="en-US" sz="2300" b="1" dirty="0">
                <a:solidFill>
                  <a:schemeClr val="bg1"/>
                </a:solidFill>
                <a:effectLst>
                  <a:outerShdw blurRad="38100" dist="38100" dir="2700000" algn="tl">
                    <a:srgbClr val="000000">
                      <a:alpha val="43137"/>
                    </a:srgbClr>
                  </a:outerShdw>
                </a:effectLst>
              </a:rPr>
              <a:t> and the Spaulding Series of books,  and conducts training classes, both open enrollment and in-house, which can be customized to meet our client’s needs. </a:t>
            </a:r>
          </a:p>
        </p:txBody>
      </p:sp>
      <p:pic>
        <p:nvPicPr>
          <p:cNvPr id="9225" name="Picture 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38300" y="4454526"/>
            <a:ext cx="1455738"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477000" y="4467225"/>
            <a:ext cx="258445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3298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14" y="6095993"/>
            <a:ext cx="12126096" cy="757881"/>
          </a:xfrm>
          <a:prstGeom prst="rect">
            <a:avLst/>
          </a:prstGeom>
        </p:spPr>
      </p:pic>
      <p:sp>
        <p:nvSpPr>
          <p:cNvPr id="6" name="Content Placeholder 5">
            <a:extLst>
              <a:ext uri="{FF2B5EF4-FFF2-40B4-BE49-F238E27FC236}">
                <a16:creationId xmlns:a16="http://schemas.microsoft.com/office/drawing/2014/main" id="{C7D3A418-DDDE-4863-82B3-3CBDAF14FFA6}"/>
              </a:ext>
            </a:extLst>
          </p:cNvPr>
          <p:cNvSpPr>
            <a:spLocks noGrp="1"/>
          </p:cNvSpPr>
          <p:nvPr>
            <p:ph idx="1"/>
          </p:nvPr>
        </p:nvSpPr>
        <p:spPr>
          <a:xfrm>
            <a:off x="409034" y="555993"/>
            <a:ext cx="11658407" cy="5001112"/>
          </a:xfrm>
        </p:spPr>
        <p:txBody>
          <a:bodyPr>
            <a:normAutofit lnSpcReduction="10000"/>
          </a:bodyPr>
          <a:lstStyle/>
          <a:p>
            <a:pPr marL="0" indent="0">
              <a:buNone/>
            </a:pPr>
            <a:r>
              <a:rPr lang="en-US" sz="3600" dirty="0">
                <a:solidFill>
                  <a:schemeClr val="bg1"/>
                </a:solidFill>
              </a:rPr>
              <a:t>Benchmarking (MWR benchmarks) – various methods exist:</a:t>
            </a:r>
          </a:p>
          <a:p>
            <a:pPr marL="0" indent="0">
              <a:buNone/>
            </a:pPr>
            <a:endParaRPr lang="en-US" dirty="0">
              <a:solidFill>
                <a:schemeClr val="bg1"/>
              </a:solidFill>
            </a:endParaRPr>
          </a:p>
          <a:p>
            <a:r>
              <a:rPr lang="en-US" dirty="0">
                <a:solidFill>
                  <a:schemeClr val="bg1"/>
                </a:solidFill>
              </a:rPr>
              <a:t>PME (aka Index Comparison Method; Long Nichols)</a:t>
            </a:r>
          </a:p>
          <a:p>
            <a:pPr lvl="1"/>
            <a:r>
              <a:rPr lang="en-US" dirty="0">
                <a:solidFill>
                  <a:schemeClr val="bg1"/>
                </a:solidFill>
              </a:rPr>
              <a:t>Notional investment of fund contributions and withdrawals in a public index</a:t>
            </a:r>
          </a:p>
          <a:p>
            <a:pPr lvl="1"/>
            <a:r>
              <a:rPr lang="en-US" dirty="0">
                <a:solidFill>
                  <a:schemeClr val="bg1"/>
                </a:solidFill>
              </a:rPr>
              <a:t>Problem arises if index performance is too low to sustain portfolio withdrawals</a:t>
            </a:r>
          </a:p>
          <a:p>
            <a:pPr lvl="1"/>
            <a:endParaRPr lang="en-US" dirty="0">
              <a:solidFill>
                <a:schemeClr val="bg1"/>
              </a:solidFill>
            </a:endParaRPr>
          </a:p>
          <a:p>
            <a:r>
              <a:rPr lang="en-US" dirty="0">
                <a:solidFill>
                  <a:schemeClr val="bg1"/>
                </a:solidFill>
              </a:rPr>
              <a:t>PME+</a:t>
            </a:r>
          </a:p>
          <a:p>
            <a:pPr lvl="1"/>
            <a:r>
              <a:rPr lang="en-US" dirty="0">
                <a:solidFill>
                  <a:schemeClr val="bg1"/>
                </a:solidFill>
              </a:rPr>
              <a:t>Adjust distributions by factor to force index ending value to match fund’s</a:t>
            </a:r>
          </a:p>
          <a:p>
            <a:pPr lvl="1"/>
            <a:endParaRPr lang="en-US" dirty="0">
              <a:solidFill>
                <a:schemeClr val="bg1"/>
              </a:solidFill>
            </a:endParaRPr>
          </a:p>
          <a:p>
            <a:r>
              <a:rPr lang="en-US" dirty="0">
                <a:solidFill>
                  <a:schemeClr val="bg1"/>
                </a:solidFill>
              </a:rPr>
              <a:t>Modified PME (aka Cambridge method)</a:t>
            </a:r>
          </a:p>
          <a:p>
            <a:pPr lvl="1"/>
            <a:r>
              <a:rPr lang="en-US" dirty="0">
                <a:solidFill>
                  <a:schemeClr val="bg1"/>
                </a:solidFill>
              </a:rPr>
              <a:t>Take distributions for public index based on weight of the distribution in the private fund</a:t>
            </a: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Copyright © The Spaulding Group, Inc. 2020</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0C7614-0153-45D1-9B94-491A6D7EE9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2">
            <a:extLst>
              <a:ext uri="{FF2B5EF4-FFF2-40B4-BE49-F238E27FC236}">
                <a16:creationId xmlns:a16="http://schemas.microsoft.com/office/drawing/2014/main" id="{2B07FA2E-18B5-4F7F-B749-7EA6CEED2256}"/>
              </a:ext>
            </a:extLst>
          </p:cNvPr>
          <p:cNvSpPr>
            <a:spLocks noGrp="1" noChangeArrowheads="1"/>
          </p:cNvSpPr>
          <p:nvPr>
            <p:ph type="title"/>
          </p:nvPr>
        </p:nvSpPr>
        <p:spPr>
          <a:xfrm>
            <a:off x="367598" y="214313"/>
            <a:ext cx="8576377" cy="1462087"/>
          </a:xfrm>
        </p:spPr>
        <p:txBody>
          <a:bodyPr/>
          <a:lstStyle/>
          <a:p>
            <a:pPr eaLnBrk="1" hangingPunct="1"/>
            <a:r>
              <a:rPr lang="en-US" b="1" dirty="0"/>
              <a:t>What are “Alternative Assets”</a:t>
            </a:r>
          </a:p>
        </p:txBody>
      </p:sp>
      <p:sp>
        <p:nvSpPr>
          <p:cNvPr id="8" name="Rectangle 3">
            <a:extLst>
              <a:ext uri="{FF2B5EF4-FFF2-40B4-BE49-F238E27FC236}">
                <a16:creationId xmlns:a16="http://schemas.microsoft.com/office/drawing/2014/main" id="{9CA7D68F-94AC-429F-8E2D-48ADC5695044}"/>
              </a:ext>
            </a:extLst>
          </p:cNvPr>
          <p:cNvSpPr txBox="1">
            <a:spLocks noChangeArrowheads="1"/>
          </p:cNvSpPr>
          <p:nvPr/>
        </p:nvSpPr>
        <p:spPr>
          <a:xfrm>
            <a:off x="228600" y="1566886"/>
            <a:ext cx="11741310" cy="4565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Early 2010 GIPS definition:  not traded on organized exchange</a:t>
            </a:r>
          </a:p>
          <a:p>
            <a:pPr lvl="1"/>
            <a:r>
              <a:rPr lang="en-US" sz="2000" b="1" dirty="0"/>
              <a:t>Separate and/or additional provisions for real estate &amp; private equity</a:t>
            </a:r>
          </a:p>
          <a:p>
            <a:pPr lvl="2"/>
            <a:r>
              <a:rPr lang="en-US" b="1" dirty="0"/>
              <a:t>Private equity must be held in fixed life, fixed commitment vehicles</a:t>
            </a:r>
          </a:p>
          <a:p>
            <a:endParaRPr lang="en-US" sz="2400" b="1" dirty="0"/>
          </a:p>
          <a:p>
            <a:r>
              <a:rPr lang="en-US" sz="2400" b="1" dirty="0"/>
              <a:t>(Later 2010 GIPS definition) Guidance Statement on Alternative Investment Strategies and Structures</a:t>
            </a:r>
          </a:p>
          <a:p>
            <a:pPr lvl="1"/>
            <a:r>
              <a:rPr lang="en-US" sz="2000" b="1" dirty="0"/>
              <a:t>Hedge funds, funds of funds, structured products</a:t>
            </a:r>
          </a:p>
          <a:p>
            <a:pPr lvl="1"/>
            <a:r>
              <a:rPr lang="en-US" sz="2000" b="1" dirty="0"/>
              <a:t>Derivatives-based, currency and/or interest overlay strategies</a:t>
            </a:r>
          </a:p>
          <a:p>
            <a:pPr lvl="1"/>
            <a:r>
              <a:rPr lang="en-US" sz="2000" b="1" dirty="0"/>
              <a:t>Portable alpha, liability driven investments, long-short strategies</a:t>
            </a:r>
          </a:p>
          <a:p>
            <a:pPr lvl="1"/>
            <a:endParaRPr lang="en-US" sz="2000" b="1" dirty="0"/>
          </a:p>
          <a:p>
            <a:r>
              <a:rPr lang="en-US" sz="2400" b="1" dirty="0"/>
              <a:t>2020 GIPS definition for private market investments:  includes RE, PE and other types of real assets and illiquid, non publicly traded or non-exchange traded assets</a:t>
            </a:r>
            <a:endParaRPr lang="en-US" sz="2000" b="1" dirty="0"/>
          </a:p>
        </p:txBody>
      </p:sp>
    </p:spTree>
    <p:extLst>
      <p:ext uri="{BB962C8B-B14F-4D97-AF65-F5344CB8AC3E}">
        <p14:creationId xmlns:p14="http://schemas.microsoft.com/office/powerpoint/2010/main" val="3822058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14" y="6095993"/>
            <a:ext cx="12126096" cy="757881"/>
          </a:xfrm>
          <a:prstGeom prst="rect">
            <a:avLst/>
          </a:prstGeom>
        </p:spPr>
      </p:pic>
      <p:sp>
        <p:nvSpPr>
          <p:cNvPr id="6" name="Content Placeholder 5">
            <a:extLst>
              <a:ext uri="{FF2B5EF4-FFF2-40B4-BE49-F238E27FC236}">
                <a16:creationId xmlns:a16="http://schemas.microsoft.com/office/drawing/2014/main" id="{C7D3A418-DDDE-4863-82B3-3CBDAF14FFA6}"/>
              </a:ext>
            </a:extLst>
          </p:cNvPr>
          <p:cNvSpPr>
            <a:spLocks noGrp="1"/>
          </p:cNvSpPr>
          <p:nvPr>
            <p:ph idx="1"/>
          </p:nvPr>
        </p:nvSpPr>
        <p:spPr>
          <a:xfrm>
            <a:off x="409034" y="555993"/>
            <a:ext cx="11658407" cy="5001112"/>
          </a:xfrm>
        </p:spPr>
        <p:txBody>
          <a:bodyPr>
            <a:normAutofit lnSpcReduction="10000"/>
          </a:bodyPr>
          <a:lstStyle/>
          <a:p>
            <a:pPr marL="0" indent="0">
              <a:buNone/>
            </a:pPr>
            <a:r>
              <a:rPr lang="en-US" sz="3600" dirty="0">
                <a:solidFill>
                  <a:schemeClr val="bg1"/>
                </a:solidFill>
              </a:rPr>
              <a:t>Benchmarking (MWR benchmarks) – various methods exist:</a:t>
            </a:r>
          </a:p>
          <a:p>
            <a:pPr marL="0" indent="0">
              <a:buNone/>
            </a:pPr>
            <a:endParaRPr lang="en-US" dirty="0">
              <a:solidFill>
                <a:schemeClr val="bg1"/>
              </a:solidFill>
            </a:endParaRPr>
          </a:p>
          <a:p>
            <a:r>
              <a:rPr lang="en-US" dirty="0">
                <a:solidFill>
                  <a:schemeClr val="bg1"/>
                </a:solidFill>
              </a:rPr>
              <a:t>PME (aka Index Comparison Method; Long Nichols)</a:t>
            </a:r>
          </a:p>
          <a:p>
            <a:pPr lvl="1"/>
            <a:r>
              <a:rPr lang="en-US" dirty="0">
                <a:solidFill>
                  <a:schemeClr val="bg1"/>
                </a:solidFill>
              </a:rPr>
              <a:t>Notional investment of fund contributions and withdrawals in a public index</a:t>
            </a:r>
          </a:p>
          <a:p>
            <a:pPr lvl="1"/>
            <a:r>
              <a:rPr lang="en-US" dirty="0">
                <a:solidFill>
                  <a:schemeClr val="bg1"/>
                </a:solidFill>
              </a:rPr>
              <a:t>Problem arises if index performance is too low to sustain portfolio withdrawals</a:t>
            </a:r>
          </a:p>
          <a:p>
            <a:pPr lvl="1"/>
            <a:endParaRPr lang="en-US" dirty="0">
              <a:solidFill>
                <a:schemeClr val="bg1"/>
              </a:solidFill>
            </a:endParaRPr>
          </a:p>
          <a:p>
            <a:r>
              <a:rPr lang="en-US" dirty="0">
                <a:solidFill>
                  <a:schemeClr val="bg1"/>
                </a:solidFill>
              </a:rPr>
              <a:t>PME+</a:t>
            </a:r>
          </a:p>
          <a:p>
            <a:pPr lvl="1"/>
            <a:r>
              <a:rPr lang="en-US" dirty="0">
                <a:solidFill>
                  <a:schemeClr val="bg1"/>
                </a:solidFill>
              </a:rPr>
              <a:t>Adjust distributions by factor to force index ending value to match fund’s</a:t>
            </a:r>
          </a:p>
          <a:p>
            <a:pPr lvl="1"/>
            <a:endParaRPr lang="en-US" dirty="0">
              <a:solidFill>
                <a:schemeClr val="bg1"/>
              </a:solidFill>
            </a:endParaRPr>
          </a:p>
          <a:p>
            <a:r>
              <a:rPr lang="en-US" dirty="0">
                <a:solidFill>
                  <a:schemeClr val="bg1"/>
                </a:solidFill>
              </a:rPr>
              <a:t>Modified PME (aka Cambridge method)</a:t>
            </a:r>
          </a:p>
          <a:p>
            <a:pPr lvl="1"/>
            <a:r>
              <a:rPr lang="en-US" dirty="0">
                <a:solidFill>
                  <a:schemeClr val="bg1"/>
                </a:solidFill>
              </a:rPr>
              <a:t>Take distributions for public index based on weight of the distribution in the private fund</a:t>
            </a: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Copyright © The Spaulding Group, Inc. 2020</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0C7614-0153-45D1-9B94-491A6D7EE9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Rectangle 2">
            <a:extLst>
              <a:ext uri="{FF2B5EF4-FFF2-40B4-BE49-F238E27FC236}">
                <a16:creationId xmlns:a16="http://schemas.microsoft.com/office/drawing/2014/main" id="{5E151ABC-9649-4FE2-92AD-9441C952A330}"/>
              </a:ext>
            </a:extLst>
          </p:cNvPr>
          <p:cNvSpPr>
            <a:spLocks noGrp="1" noChangeArrowheads="1"/>
          </p:cNvSpPr>
          <p:nvPr>
            <p:ph type="title"/>
          </p:nvPr>
        </p:nvSpPr>
        <p:spPr>
          <a:xfrm>
            <a:off x="1150938" y="214313"/>
            <a:ext cx="7793037" cy="1462087"/>
          </a:xfrm>
        </p:spPr>
        <p:txBody>
          <a:bodyPr/>
          <a:lstStyle/>
          <a:p>
            <a:pPr eaLnBrk="1" hangingPunct="1"/>
            <a:r>
              <a:rPr lang="en-US" b="1" dirty="0"/>
              <a:t>CAIA Program definitions of alternative assets</a:t>
            </a:r>
          </a:p>
        </p:txBody>
      </p:sp>
      <p:sp>
        <p:nvSpPr>
          <p:cNvPr id="11" name="Rectangle 3">
            <a:extLst>
              <a:ext uri="{FF2B5EF4-FFF2-40B4-BE49-F238E27FC236}">
                <a16:creationId xmlns:a16="http://schemas.microsoft.com/office/drawing/2014/main" id="{FC1BA27A-8128-40DF-916F-C64EC574ACE0}"/>
              </a:ext>
            </a:extLst>
          </p:cNvPr>
          <p:cNvSpPr txBox="1">
            <a:spLocks noChangeArrowheads="1"/>
          </p:cNvSpPr>
          <p:nvPr/>
        </p:nvSpPr>
        <p:spPr>
          <a:xfrm>
            <a:off x="228600" y="2017713"/>
            <a:ext cx="11451826" cy="411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By exclusion:</a:t>
            </a:r>
          </a:p>
          <a:p>
            <a:pPr lvl="1"/>
            <a:r>
              <a:rPr lang="en-US" sz="2000" b="1" dirty="0"/>
              <a:t>Anything other than a long position in traditional investments (equities, fixed income, cash)</a:t>
            </a:r>
          </a:p>
          <a:p>
            <a:pPr lvl="1"/>
            <a:r>
              <a:rPr lang="en-US" sz="2000" b="1" dirty="0"/>
              <a:t>Could include short positions, leverage</a:t>
            </a:r>
          </a:p>
          <a:p>
            <a:pPr lvl="1"/>
            <a:r>
              <a:rPr lang="en-US" sz="2000" b="1" dirty="0"/>
              <a:t>Overly broad definition</a:t>
            </a:r>
          </a:p>
          <a:p>
            <a:pPr lvl="1"/>
            <a:endParaRPr lang="en-US" sz="2000" b="1" dirty="0"/>
          </a:p>
          <a:p>
            <a:r>
              <a:rPr lang="en-US" sz="2400" b="1" dirty="0"/>
              <a:t>By inclusion (focus on institutional quality investments):  </a:t>
            </a:r>
          </a:p>
          <a:p>
            <a:pPr lvl="1"/>
            <a:r>
              <a:rPr lang="en-US" sz="2000" b="1" dirty="0">
                <a:highlight>
                  <a:srgbClr val="FFFF00"/>
                </a:highlight>
              </a:rPr>
              <a:t>Real assets (real estate, REITs, land, infrastructure)</a:t>
            </a:r>
          </a:p>
          <a:p>
            <a:pPr lvl="1"/>
            <a:r>
              <a:rPr lang="en-US" sz="2000" b="1" dirty="0"/>
              <a:t>Hedge funds </a:t>
            </a:r>
          </a:p>
          <a:p>
            <a:pPr lvl="1"/>
            <a:r>
              <a:rPr lang="en-US" sz="2000" b="1" dirty="0"/>
              <a:t>Commodities</a:t>
            </a:r>
          </a:p>
          <a:p>
            <a:pPr lvl="1"/>
            <a:r>
              <a:rPr lang="en-US" sz="2000" b="1" dirty="0">
                <a:highlight>
                  <a:srgbClr val="FFFF00"/>
                </a:highlight>
              </a:rPr>
              <a:t>Private equity (including mezzanine, distressed debt)</a:t>
            </a:r>
          </a:p>
          <a:p>
            <a:pPr lvl="1"/>
            <a:r>
              <a:rPr lang="en-US" sz="2000" b="1" dirty="0"/>
              <a:t>Structured products (including credit derivatives)</a:t>
            </a:r>
          </a:p>
          <a:p>
            <a:pPr lvl="1"/>
            <a:endParaRPr lang="en-US" sz="2000" b="1" dirty="0"/>
          </a:p>
        </p:txBody>
      </p:sp>
    </p:spTree>
    <p:extLst>
      <p:ext uri="{BB962C8B-B14F-4D97-AF65-F5344CB8AC3E}">
        <p14:creationId xmlns:p14="http://schemas.microsoft.com/office/powerpoint/2010/main" val="3268224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B6F233-7AEA-438E-A51C-4BF57BD85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54873"/>
            <a:ext cx="12192000" cy="779780"/>
          </a:xfrm>
          <a:prstGeom prst="rect">
            <a:avLst/>
          </a:prstGeom>
        </p:spPr>
      </p:pic>
      <p:sp>
        <p:nvSpPr>
          <p:cNvPr id="6" name="Rectangle 5">
            <a:extLst>
              <a:ext uri="{FF2B5EF4-FFF2-40B4-BE49-F238E27FC236}">
                <a16:creationId xmlns:a16="http://schemas.microsoft.com/office/drawing/2014/main" id="{3BEC2A48-993B-4A31-9D2E-1FA0E0EEB55B}"/>
              </a:ext>
            </a:extLst>
          </p:cNvPr>
          <p:cNvSpPr/>
          <p:nvPr/>
        </p:nvSpPr>
        <p:spPr>
          <a:xfrm>
            <a:off x="0" y="0"/>
            <a:ext cx="12192000" cy="6054873"/>
          </a:xfrm>
          <a:prstGeom prst="rect">
            <a:avLst/>
          </a:prstGeom>
          <a:solidFill>
            <a:srgbClr val="00807C">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466A006-34DF-4696-85CE-3CBC4F07D7BC}"/>
              </a:ext>
            </a:extLst>
          </p:cNvPr>
          <p:cNvSpPr txBox="1"/>
          <p:nvPr/>
        </p:nvSpPr>
        <p:spPr>
          <a:xfrm>
            <a:off x="369277" y="131887"/>
            <a:ext cx="11641015" cy="3970318"/>
          </a:xfrm>
          <a:prstGeom prst="rect">
            <a:avLst/>
          </a:prstGeom>
          <a:noFill/>
        </p:spPr>
        <p:txBody>
          <a:bodyPr wrap="square" rtlCol="0">
            <a:spAutoFit/>
          </a:bodyPr>
          <a:lstStyle/>
          <a:p>
            <a:r>
              <a:rPr lang="en-US" sz="5400" dirty="0">
                <a:solidFill>
                  <a:schemeClr val="bg1"/>
                </a:solidFill>
              </a:rPr>
              <a:t>What’s new in 2020 GIPS for Pooled Funds of Private Market Investments? </a:t>
            </a:r>
          </a:p>
          <a:p>
            <a:endParaRPr lang="en-US" sz="800" dirty="0">
              <a:solidFill>
                <a:schemeClr val="bg1"/>
              </a:solidFill>
            </a:endParaRPr>
          </a:p>
          <a:p>
            <a:pPr marL="571500" indent="-571500">
              <a:buFont typeface="Arial" panose="020B0604020202020204" pitchFamily="34" charset="0"/>
              <a:buChar char="•"/>
            </a:pPr>
            <a:r>
              <a:rPr lang="en-US" sz="3400" dirty="0">
                <a:solidFill>
                  <a:schemeClr val="bg1"/>
                </a:solidFill>
              </a:rPr>
              <a:t>Some of these items may simplify what you do now?</a:t>
            </a:r>
          </a:p>
          <a:p>
            <a:pPr marL="571500" indent="-571500">
              <a:buFont typeface="Arial" panose="020B0604020202020204" pitchFamily="34" charset="0"/>
              <a:buChar char="•"/>
            </a:pPr>
            <a:endParaRPr lang="en-US" sz="3400" dirty="0">
              <a:solidFill>
                <a:schemeClr val="bg1"/>
              </a:solidFill>
            </a:endParaRPr>
          </a:p>
          <a:p>
            <a:pPr marL="571500" indent="-571500">
              <a:buFont typeface="Arial" panose="020B0604020202020204" pitchFamily="34" charset="0"/>
              <a:buChar char="•"/>
            </a:pPr>
            <a:r>
              <a:rPr lang="en-US" sz="3400" dirty="0">
                <a:solidFill>
                  <a:schemeClr val="bg1"/>
                </a:solidFill>
              </a:rPr>
              <a:t>A few are new/additions to what you show now</a:t>
            </a:r>
          </a:p>
          <a:p>
            <a:pPr marL="571500" indent="-571500">
              <a:buFont typeface="Arial" panose="020B0604020202020204" pitchFamily="34" charset="0"/>
              <a:buChar char="•"/>
            </a:pPr>
            <a:endParaRPr lang="en-US" sz="3400" dirty="0">
              <a:solidFill>
                <a:schemeClr val="bg1"/>
              </a:solidFill>
            </a:endParaRPr>
          </a:p>
        </p:txBody>
      </p:sp>
    </p:spTree>
    <p:extLst>
      <p:ext uri="{BB962C8B-B14F-4D97-AF65-F5344CB8AC3E}">
        <p14:creationId xmlns:p14="http://schemas.microsoft.com/office/powerpoint/2010/main" val="104350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14" y="6095993"/>
            <a:ext cx="12126096" cy="757881"/>
          </a:xfrm>
          <a:prstGeom prst="rect">
            <a:avLst/>
          </a:prstGeom>
        </p:spPr>
      </p:pic>
      <p:sp>
        <p:nvSpPr>
          <p:cNvPr id="6" name="Content Placeholder 5">
            <a:extLst>
              <a:ext uri="{FF2B5EF4-FFF2-40B4-BE49-F238E27FC236}">
                <a16:creationId xmlns:a16="http://schemas.microsoft.com/office/drawing/2014/main" id="{C7D3A418-DDDE-4863-82B3-3CBDAF14FFA6}"/>
              </a:ext>
            </a:extLst>
          </p:cNvPr>
          <p:cNvSpPr>
            <a:spLocks noGrp="1"/>
          </p:cNvSpPr>
          <p:nvPr>
            <p:ph idx="1"/>
          </p:nvPr>
        </p:nvSpPr>
        <p:spPr>
          <a:xfrm>
            <a:off x="688730" y="4337656"/>
            <a:ext cx="11378711" cy="1625938"/>
          </a:xfrm>
        </p:spPr>
        <p:txBody>
          <a:bodyPr>
            <a:normAutofit fontScale="92500" lnSpcReduction="20000"/>
          </a:bodyPr>
          <a:lstStyle/>
          <a:p>
            <a:pPr marL="0" indent="0">
              <a:buNone/>
            </a:pPr>
            <a:r>
              <a:rPr lang="en-US" dirty="0">
                <a:solidFill>
                  <a:schemeClr val="bg1"/>
                </a:solidFill>
              </a:rPr>
              <a:t>Given 1.A.35, who would produce GIPS Pooled Fund MWR Reports?</a:t>
            </a:r>
          </a:p>
          <a:p>
            <a:pPr lvl="1"/>
            <a:r>
              <a:rPr lang="en-US" dirty="0">
                <a:solidFill>
                  <a:schemeClr val="bg1"/>
                </a:solidFill>
              </a:rPr>
              <a:t>Managers of closed-end funds of real estate</a:t>
            </a:r>
          </a:p>
          <a:p>
            <a:pPr lvl="1"/>
            <a:r>
              <a:rPr lang="en-US" dirty="0">
                <a:solidFill>
                  <a:schemeClr val="bg1"/>
                </a:solidFill>
              </a:rPr>
              <a:t>Managers of closed-end funds of private equity</a:t>
            </a:r>
          </a:p>
          <a:p>
            <a:pPr lvl="1"/>
            <a:r>
              <a:rPr lang="en-US" dirty="0">
                <a:solidFill>
                  <a:schemeClr val="bg1"/>
                </a:solidFill>
              </a:rPr>
              <a:t>Other managers with closed-end funds switching from TWR to MWR (credit managers)</a:t>
            </a:r>
          </a:p>
          <a:p>
            <a:pPr lvl="1"/>
            <a:r>
              <a:rPr lang="en-US" dirty="0">
                <a:solidFill>
                  <a:schemeClr val="bg1"/>
                </a:solidFill>
              </a:rPr>
              <a:t>Others?</a:t>
            </a: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Copyright © The Spaulding Group, Inc. 2020</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0C7614-0153-45D1-9B94-491A6D7EE9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7308AC2-1CB0-42A7-99EE-A2662FAC3980}"/>
              </a:ext>
            </a:extLst>
          </p:cNvPr>
          <p:cNvPicPr>
            <a:picLocks noChangeAspect="1"/>
          </p:cNvPicPr>
          <p:nvPr/>
        </p:nvPicPr>
        <p:blipFill>
          <a:blip r:embed="rId4"/>
          <a:stretch>
            <a:fillRect/>
          </a:stretch>
        </p:blipFill>
        <p:spPr>
          <a:xfrm>
            <a:off x="484562" y="136525"/>
            <a:ext cx="9724913" cy="3989784"/>
          </a:xfrm>
          <a:prstGeom prst="rect">
            <a:avLst/>
          </a:prstGeom>
        </p:spPr>
      </p:pic>
    </p:spTree>
    <p:extLst>
      <p:ext uri="{BB962C8B-B14F-4D97-AF65-F5344CB8AC3E}">
        <p14:creationId xmlns:p14="http://schemas.microsoft.com/office/powerpoint/2010/main" val="1035015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14" y="6095993"/>
            <a:ext cx="12126096" cy="757881"/>
          </a:xfrm>
          <a:prstGeom prst="rect">
            <a:avLst/>
          </a:prstGeom>
        </p:spPr>
      </p:pic>
      <p:sp>
        <p:nvSpPr>
          <p:cNvPr id="4" name="Title 3">
            <a:extLst>
              <a:ext uri="{FF2B5EF4-FFF2-40B4-BE49-F238E27FC236}">
                <a16:creationId xmlns:a16="http://schemas.microsoft.com/office/drawing/2014/main" id="{DC74585D-96D5-4148-8839-28EF7B2E7E37}"/>
              </a:ext>
            </a:extLst>
          </p:cNvPr>
          <p:cNvSpPr>
            <a:spLocks noGrp="1"/>
          </p:cNvSpPr>
          <p:nvPr>
            <p:ph type="title"/>
          </p:nvPr>
        </p:nvSpPr>
        <p:spPr>
          <a:xfrm>
            <a:off x="7714963" y="318865"/>
            <a:ext cx="4310086" cy="1143000"/>
          </a:xfrm>
        </p:spPr>
        <p:txBody>
          <a:bodyPr>
            <a:normAutofit fontScale="90000"/>
          </a:bodyPr>
          <a:lstStyle/>
          <a:p>
            <a:r>
              <a:rPr lang="en-US" b="1" dirty="0">
                <a:solidFill>
                  <a:schemeClr val="bg1"/>
                </a:solidFill>
              </a:rPr>
              <a:t>2010 GIPS Standards, Sample 4</a:t>
            </a:r>
          </a:p>
        </p:txBody>
      </p:sp>
      <p:sp>
        <p:nvSpPr>
          <p:cNvPr id="6" name="Content Placeholder 5">
            <a:extLst>
              <a:ext uri="{FF2B5EF4-FFF2-40B4-BE49-F238E27FC236}">
                <a16:creationId xmlns:a16="http://schemas.microsoft.com/office/drawing/2014/main" id="{C7D3A418-DDDE-4863-82B3-3CBDAF14FFA6}"/>
              </a:ext>
            </a:extLst>
          </p:cNvPr>
          <p:cNvSpPr>
            <a:spLocks noGrp="1"/>
          </p:cNvSpPr>
          <p:nvPr>
            <p:ph sz="half" idx="2"/>
          </p:nvPr>
        </p:nvSpPr>
        <p:spPr>
          <a:xfrm>
            <a:off x="7630031" y="2017713"/>
            <a:ext cx="4310086" cy="4114800"/>
          </a:xfrm>
        </p:spPr>
        <p:txBody>
          <a:bodyPr>
            <a:normAutofit/>
          </a:bodyPr>
          <a:lstStyle/>
          <a:p>
            <a:pPr marL="0" indent="0">
              <a:buNone/>
            </a:pPr>
            <a:r>
              <a:rPr lang="en-US" dirty="0">
                <a:solidFill>
                  <a:schemeClr val="bg1"/>
                </a:solidFill>
              </a:rPr>
              <a:t>Closed-end funds of real estate</a:t>
            </a: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Copyright © The Spaulding Group, Inc. 2020</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0C7614-0153-45D1-9B94-491A6D7EE9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D103C804-9DD9-4B16-9C78-E70673115F4F}"/>
              </a:ext>
            </a:extLst>
          </p:cNvPr>
          <p:cNvPicPr>
            <a:picLocks noChangeAspect="1"/>
          </p:cNvPicPr>
          <p:nvPr/>
        </p:nvPicPr>
        <p:blipFill>
          <a:blip r:embed="rId4"/>
          <a:stretch>
            <a:fillRect/>
          </a:stretch>
        </p:blipFill>
        <p:spPr>
          <a:xfrm>
            <a:off x="24714" y="79111"/>
            <a:ext cx="7415425" cy="5886703"/>
          </a:xfrm>
          <a:prstGeom prst="rect">
            <a:avLst/>
          </a:prstGeom>
        </p:spPr>
      </p:pic>
    </p:spTree>
    <p:extLst>
      <p:ext uri="{BB962C8B-B14F-4D97-AF65-F5344CB8AC3E}">
        <p14:creationId xmlns:p14="http://schemas.microsoft.com/office/powerpoint/2010/main" val="324988708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14" y="6095993"/>
            <a:ext cx="12126096" cy="757881"/>
          </a:xfrm>
          <a:prstGeom prst="rect">
            <a:avLst/>
          </a:prstGeom>
        </p:spPr>
      </p:pic>
      <p:sp>
        <p:nvSpPr>
          <p:cNvPr id="4" name="Title 3">
            <a:extLst>
              <a:ext uri="{FF2B5EF4-FFF2-40B4-BE49-F238E27FC236}">
                <a16:creationId xmlns:a16="http://schemas.microsoft.com/office/drawing/2014/main" id="{DC74585D-96D5-4148-8839-28EF7B2E7E37}"/>
              </a:ext>
            </a:extLst>
          </p:cNvPr>
          <p:cNvSpPr>
            <a:spLocks noGrp="1"/>
          </p:cNvSpPr>
          <p:nvPr>
            <p:ph type="title"/>
          </p:nvPr>
        </p:nvSpPr>
        <p:spPr>
          <a:xfrm>
            <a:off x="7714963" y="318865"/>
            <a:ext cx="4310086" cy="1143000"/>
          </a:xfrm>
        </p:spPr>
        <p:txBody>
          <a:bodyPr>
            <a:normAutofit fontScale="90000"/>
          </a:bodyPr>
          <a:lstStyle/>
          <a:p>
            <a:r>
              <a:rPr lang="en-US" b="1" dirty="0">
                <a:solidFill>
                  <a:schemeClr val="bg1"/>
                </a:solidFill>
              </a:rPr>
              <a:t>2010 GIPS Standards, Sample 5</a:t>
            </a:r>
          </a:p>
        </p:txBody>
      </p:sp>
      <p:sp>
        <p:nvSpPr>
          <p:cNvPr id="6" name="Content Placeholder 5">
            <a:extLst>
              <a:ext uri="{FF2B5EF4-FFF2-40B4-BE49-F238E27FC236}">
                <a16:creationId xmlns:a16="http://schemas.microsoft.com/office/drawing/2014/main" id="{C7D3A418-DDDE-4863-82B3-3CBDAF14FFA6}"/>
              </a:ext>
            </a:extLst>
          </p:cNvPr>
          <p:cNvSpPr>
            <a:spLocks noGrp="1"/>
          </p:cNvSpPr>
          <p:nvPr>
            <p:ph sz="half" idx="2"/>
          </p:nvPr>
        </p:nvSpPr>
        <p:spPr>
          <a:xfrm>
            <a:off x="7630031" y="2017713"/>
            <a:ext cx="4310086" cy="4114800"/>
          </a:xfrm>
        </p:spPr>
        <p:txBody>
          <a:bodyPr>
            <a:normAutofit/>
          </a:bodyPr>
          <a:lstStyle/>
          <a:p>
            <a:pPr marL="0" indent="0">
              <a:buNone/>
            </a:pPr>
            <a:r>
              <a:rPr lang="en-US" dirty="0">
                <a:solidFill>
                  <a:schemeClr val="bg1"/>
                </a:solidFill>
              </a:rPr>
              <a:t>Closed-end funds of private equity</a:t>
            </a: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Copyright © The Spaulding Group, Inc. 2020</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0C7614-0153-45D1-9B94-491A6D7EE9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BFC72C8-5AB4-4A32-B406-AF6901B54F7E}"/>
              </a:ext>
            </a:extLst>
          </p:cNvPr>
          <p:cNvPicPr>
            <a:picLocks noChangeAspect="1"/>
          </p:cNvPicPr>
          <p:nvPr/>
        </p:nvPicPr>
        <p:blipFill>
          <a:blip r:embed="rId4"/>
          <a:stretch>
            <a:fillRect/>
          </a:stretch>
        </p:blipFill>
        <p:spPr>
          <a:xfrm>
            <a:off x="383815" y="136525"/>
            <a:ext cx="6167718" cy="5743575"/>
          </a:xfrm>
          <a:prstGeom prst="rect">
            <a:avLst/>
          </a:prstGeom>
        </p:spPr>
      </p:pic>
    </p:spTree>
    <p:extLst>
      <p:ext uri="{BB962C8B-B14F-4D97-AF65-F5344CB8AC3E}">
        <p14:creationId xmlns:p14="http://schemas.microsoft.com/office/powerpoint/2010/main" val="87060203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14" y="6095993"/>
            <a:ext cx="12126096" cy="757881"/>
          </a:xfrm>
          <a:prstGeom prst="rect">
            <a:avLst/>
          </a:prstGeom>
        </p:spPr>
      </p:pic>
      <p:sp>
        <p:nvSpPr>
          <p:cNvPr id="4" name="Title 3">
            <a:extLst>
              <a:ext uri="{FF2B5EF4-FFF2-40B4-BE49-F238E27FC236}">
                <a16:creationId xmlns:a16="http://schemas.microsoft.com/office/drawing/2014/main" id="{DC74585D-96D5-4148-8839-28EF7B2E7E37}"/>
              </a:ext>
            </a:extLst>
          </p:cNvPr>
          <p:cNvSpPr>
            <a:spLocks noGrp="1"/>
          </p:cNvSpPr>
          <p:nvPr>
            <p:ph type="title"/>
          </p:nvPr>
        </p:nvSpPr>
        <p:spPr>
          <a:xfrm>
            <a:off x="8353585" y="318865"/>
            <a:ext cx="3671463" cy="1143000"/>
          </a:xfrm>
        </p:spPr>
        <p:txBody>
          <a:bodyPr>
            <a:normAutofit fontScale="90000"/>
          </a:bodyPr>
          <a:lstStyle/>
          <a:p>
            <a:r>
              <a:rPr lang="en-US" b="1" dirty="0">
                <a:solidFill>
                  <a:schemeClr val="bg1"/>
                </a:solidFill>
              </a:rPr>
              <a:t>2020 GIPS Standards, Sample 4</a:t>
            </a:r>
          </a:p>
        </p:txBody>
      </p:sp>
      <p:sp>
        <p:nvSpPr>
          <p:cNvPr id="6" name="Content Placeholder 5">
            <a:extLst>
              <a:ext uri="{FF2B5EF4-FFF2-40B4-BE49-F238E27FC236}">
                <a16:creationId xmlns:a16="http://schemas.microsoft.com/office/drawing/2014/main" id="{C7D3A418-DDDE-4863-82B3-3CBDAF14FFA6}"/>
              </a:ext>
            </a:extLst>
          </p:cNvPr>
          <p:cNvSpPr>
            <a:spLocks noGrp="1"/>
          </p:cNvSpPr>
          <p:nvPr>
            <p:ph sz="half" idx="2"/>
          </p:nvPr>
        </p:nvSpPr>
        <p:spPr>
          <a:xfrm>
            <a:off x="8153399" y="2017713"/>
            <a:ext cx="3786717" cy="4114800"/>
          </a:xfrm>
        </p:spPr>
        <p:txBody>
          <a:bodyPr>
            <a:normAutofit/>
          </a:bodyPr>
          <a:lstStyle/>
          <a:p>
            <a:pPr marL="0" indent="0">
              <a:buNone/>
            </a:pPr>
            <a:r>
              <a:rPr lang="en-US" dirty="0">
                <a:solidFill>
                  <a:schemeClr val="bg1"/>
                </a:solidFill>
              </a:rPr>
              <a:t>Closed-end funds of private equity (debt)</a:t>
            </a: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Copyright © The Spaulding Group, Inc. 2020</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0C7614-0153-45D1-9B94-491A6D7EE9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68556D28-2993-4667-A26D-A96146CDD6FA}"/>
              </a:ext>
            </a:extLst>
          </p:cNvPr>
          <p:cNvPicPr>
            <a:picLocks noChangeAspect="1"/>
          </p:cNvPicPr>
          <p:nvPr/>
        </p:nvPicPr>
        <p:blipFill>
          <a:blip r:embed="rId4"/>
          <a:stretch>
            <a:fillRect/>
          </a:stretch>
        </p:blipFill>
        <p:spPr>
          <a:xfrm>
            <a:off x="57566" y="0"/>
            <a:ext cx="7962067" cy="4613329"/>
          </a:xfrm>
          <a:prstGeom prst="rect">
            <a:avLst/>
          </a:prstGeom>
        </p:spPr>
      </p:pic>
      <p:pic>
        <p:nvPicPr>
          <p:cNvPr id="11" name="Picture 10">
            <a:extLst>
              <a:ext uri="{FF2B5EF4-FFF2-40B4-BE49-F238E27FC236}">
                <a16:creationId xmlns:a16="http://schemas.microsoft.com/office/drawing/2014/main" id="{3A1409C0-8A94-4676-9600-2F74091F7837}"/>
              </a:ext>
            </a:extLst>
          </p:cNvPr>
          <p:cNvPicPr>
            <a:picLocks noChangeAspect="1"/>
          </p:cNvPicPr>
          <p:nvPr/>
        </p:nvPicPr>
        <p:blipFill>
          <a:blip r:embed="rId5"/>
          <a:stretch>
            <a:fillRect/>
          </a:stretch>
        </p:blipFill>
        <p:spPr>
          <a:xfrm>
            <a:off x="118600" y="4611430"/>
            <a:ext cx="7940913" cy="1484563"/>
          </a:xfrm>
          <a:prstGeom prst="rect">
            <a:avLst/>
          </a:prstGeom>
        </p:spPr>
      </p:pic>
    </p:spTree>
    <p:extLst>
      <p:ext uri="{BB962C8B-B14F-4D97-AF65-F5344CB8AC3E}">
        <p14:creationId xmlns:p14="http://schemas.microsoft.com/office/powerpoint/2010/main" val="357093922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14" y="6095993"/>
            <a:ext cx="12126096" cy="757881"/>
          </a:xfrm>
          <a:prstGeom prst="rect">
            <a:avLst/>
          </a:prstGeom>
        </p:spPr>
      </p:pic>
      <p:sp>
        <p:nvSpPr>
          <p:cNvPr id="6" name="Content Placeholder 5">
            <a:extLst>
              <a:ext uri="{FF2B5EF4-FFF2-40B4-BE49-F238E27FC236}">
                <a16:creationId xmlns:a16="http://schemas.microsoft.com/office/drawing/2014/main" id="{C7D3A418-DDDE-4863-82B3-3CBDAF14FFA6}"/>
              </a:ext>
            </a:extLst>
          </p:cNvPr>
          <p:cNvSpPr>
            <a:spLocks noGrp="1"/>
          </p:cNvSpPr>
          <p:nvPr>
            <p:ph idx="1"/>
          </p:nvPr>
        </p:nvSpPr>
        <p:spPr>
          <a:xfrm>
            <a:off x="688730" y="2825857"/>
            <a:ext cx="11378711" cy="2731247"/>
          </a:xfrm>
        </p:spPr>
        <p:txBody>
          <a:bodyPr>
            <a:normAutofit fontScale="85000" lnSpcReduction="10000"/>
          </a:bodyPr>
          <a:lstStyle/>
          <a:p>
            <a:pPr marL="0" indent="0">
              <a:buNone/>
            </a:pPr>
            <a:endParaRPr lang="en-US" baseline="30000" dirty="0">
              <a:solidFill>
                <a:schemeClr val="bg1"/>
              </a:solidFill>
            </a:endParaRPr>
          </a:p>
          <a:p>
            <a:r>
              <a:rPr lang="en-US" dirty="0">
                <a:solidFill>
                  <a:schemeClr val="bg1"/>
                </a:solidFill>
              </a:rPr>
              <a:t>Under 2010 GIPS, only the use, if material required disclosure… now you must disclose the percentage of pooled fund fair value that was valued subjectively, if material</a:t>
            </a:r>
          </a:p>
          <a:p>
            <a:r>
              <a:rPr lang="en-US" dirty="0">
                <a:solidFill>
                  <a:schemeClr val="bg1"/>
                </a:solidFill>
              </a:rPr>
              <a:t>Recommend documenting how you define material</a:t>
            </a:r>
          </a:p>
          <a:p>
            <a:r>
              <a:rPr lang="en-US" dirty="0">
                <a:solidFill>
                  <a:schemeClr val="bg1"/>
                </a:solidFill>
              </a:rPr>
              <a:t>Examples cited:  “… an assumed discount rate, an assumed occupancy rate for a commercial building, and the default rate used for the valuation of a security in default. Examples related to insurance-linked securities include assumptions regarding hurricane damage and mortality rates.”</a:t>
            </a: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Copyright © The Spaulding Group, Inc. 2020</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0C7614-0153-45D1-9B94-491A6D7EE9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5178B19-9A4B-40EB-8F02-557312212346}"/>
              </a:ext>
            </a:extLst>
          </p:cNvPr>
          <p:cNvPicPr>
            <a:picLocks noChangeAspect="1"/>
          </p:cNvPicPr>
          <p:nvPr/>
        </p:nvPicPr>
        <p:blipFill>
          <a:blip r:embed="rId4"/>
          <a:stretch>
            <a:fillRect/>
          </a:stretch>
        </p:blipFill>
        <p:spPr>
          <a:xfrm>
            <a:off x="943502" y="331053"/>
            <a:ext cx="10751568" cy="2362405"/>
          </a:xfrm>
          <a:prstGeom prst="rect">
            <a:avLst/>
          </a:prstGeom>
        </p:spPr>
      </p:pic>
    </p:spTree>
    <p:extLst>
      <p:ext uri="{BB962C8B-B14F-4D97-AF65-F5344CB8AC3E}">
        <p14:creationId xmlns:p14="http://schemas.microsoft.com/office/powerpoint/2010/main" val="1763242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623</TotalTime>
  <Words>1269</Words>
  <Application>Microsoft Office PowerPoint</Application>
  <PresentationFormat>Widescreen</PresentationFormat>
  <Paragraphs>174</Paragraphs>
  <Slides>19</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Arial Narrow</vt:lpstr>
      <vt:lpstr>Calibri</vt:lpstr>
      <vt:lpstr>Calibri Light</vt:lpstr>
      <vt:lpstr>Comic Sans MS</vt:lpstr>
      <vt:lpstr>Tahoma</vt:lpstr>
      <vt:lpstr>Office Theme</vt:lpstr>
      <vt:lpstr>1_Office Theme</vt:lpstr>
      <vt:lpstr>PowerPoint Presentation</vt:lpstr>
      <vt:lpstr>What are “Alternative Assets”</vt:lpstr>
      <vt:lpstr>CAIA Program definitions of alternative assets</vt:lpstr>
      <vt:lpstr>PowerPoint Presentation</vt:lpstr>
      <vt:lpstr>PowerPoint Presentation</vt:lpstr>
      <vt:lpstr>2010 GIPS Standards, Sample 4</vt:lpstr>
      <vt:lpstr>2010 GIPS Standards, Sample 5</vt:lpstr>
      <vt:lpstr>2020 GIPS Standards, Sample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of other areas difficulties may exist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simpson</dc:creator>
  <cp:lastModifiedBy>john simpson</cp:lastModifiedBy>
  <cp:revision>50</cp:revision>
  <dcterms:created xsi:type="dcterms:W3CDTF">2020-06-16T06:15:39Z</dcterms:created>
  <dcterms:modified xsi:type="dcterms:W3CDTF">2020-11-13T07:09:22Z</dcterms:modified>
</cp:coreProperties>
</file>