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8"/>
  </p:notesMasterIdLst>
  <p:handoutMasterIdLst>
    <p:handoutMasterId r:id="rId29"/>
  </p:handoutMasterIdLst>
  <p:sldIdLst>
    <p:sldId id="277" r:id="rId2"/>
    <p:sldId id="278" r:id="rId3"/>
    <p:sldId id="293" r:id="rId4"/>
    <p:sldId id="294" r:id="rId5"/>
    <p:sldId id="295" r:id="rId6"/>
    <p:sldId id="296" r:id="rId7"/>
    <p:sldId id="297" r:id="rId8"/>
    <p:sldId id="298" r:id="rId9"/>
    <p:sldId id="299" r:id="rId10"/>
    <p:sldId id="300" r:id="rId11"/>
    <p:sldId id="301" r:id="rId12"/>
    <p:sldId id="302" r:id="rId13"/>
    <p:sldId id="303" r:id="rId14"/>
    <p:sldId id="305" r:id="rId15"/>
    <p:sldId id="306" r:id="rId16"/>
    <p:sldId id="304" r:id="rId17"/>
    <p:sldId id="307" r:id="rId18"/>
    <p:sldId id="308" r:id="rId19"/>
    <p:sldId id="309" r:id="rId20"/>
    <p:sldId id="310" r:id="rId21"/>
    <p:sldId id="312" r:id="rId22"/>
    <p:sldId id="313" r:id="rId23"/>
    <p:sldId id="314" r:id="rId24"/>
    <p:sldId id="315" r:id="rId25"/>
    <p:sldId id="316" r:id="rId26"/>
    <p:sldId id="311" r:id="rId27"/>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85" autoAdjust="0"/>
  </p:normalViewPr>
  <p:slideViewPr>
    <p:cSldViewPr>
      <p:cViewPr>
        <p:scale>
          <a:sx n="82" d="100"/>
          <a:sy n="82" d="100"/>
        </p:scale>
        <p:origin x="-1330" y="154"/>
      </p:cViewPr>
      <p:guideLst>
        <p:guide orient="horz" pos="2160"/>
        <p:guide pos="2880"/>
      </p:guideLst>
    </p:cSldViewPr>
  </p:slideViewPr>
  <p:outlineViewPr>
    <p:cViewPr>
      <p:scale>
        <a:sx n="33" d="100"/>
        <a:sy n="33" d="100"/>
      </p:scale>
      <p:origin x="0" y="4297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4" d="100"/>
          <a:sy n="54" d="100"/>
        </p:scale>
        <p:origin x="-1902" y="-9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6" tIns="48328" rIns="96656" bIns="48328" numCol="1" anchor="t" anchorCtr="0" compatLnSpc="1">
            <a:prstTxWarp prst="textNoShape">
              <a:avLst/>
            </a:prstTxWarp>
          </a:bodyPr>
          <a:lstStyle>
            <a:lvl1pPr defTabSz="966401" eaLnBrk="1" hangingPunct="1">
              <a:defRPr sz="1200">
                <a:latin typeface="Arial" pitchFamily="34" charset="0"/>
              </a:defRPr>
            </a:lvl1pPr>
          </a:lstStyle>
          <a:p>
            <a:pPr>
              <a:defRPr/>
            </a:pPr>
            <a:endParaRPr lang="en-US"/>
          </a:p>
        </p:txBody>
      </p:sp>
      <p:sp>
        <p:nvSpPr>
          <p:cNvPr id="32771"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56" tIns="48328" rIns="96656" bIns="48328" numCol="1" anchor="t" anchorCtr="0" compatLnSpc="1">
            <a:prstTxWarp prst="textNoShape">
              <a:avLst/>
            </a:prstTxWarp>
          </a:bodyPr>
          <a:lstStyle>
            <a:lvl1pPr algn="r" defTabSz="966401" eaLnBrk="1" hangingPunct="1">
              <a:defRPr sz="1200">
                <a:latin typeface="Arial" pitchFamily="34" charset="0"/>
              </a:defRPr>
            </a:lvl1pPr>
          </a:lstStyle>
          <a:p>
            <a:pPr>
              <a:defRPr/>
            </a:pPr>
            <a:endParaRPr lang="en-US"/>
          </a:p>
        </p:txBody>
      </p:sp>
      <p:sp>
        <p:nvSpPr>
          <p:cNvPr id="32772"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56" tIns="48328" rIns="96656" bIns="48328" numCol="1" anchor="b" anchorCtr="0" compatLnSpc="1">
            <a:prstTxWarp prst="textNoShape">
              <a:avLst/>
            </a:prstTxWarp>
          </a:bodyPr>
          <a:lstStyle>
            <a:lvl1pPr defTabSz="966401" eaLnBrk="1" hangingPunct="1">
              <a:defRPr sz="1200">
                <a:latin typeface="Arial" pitchFamily="34" charset="0"/>
              </a:defRPr>
            </a:lvl1pPr>
          </a:lstStyle>
          <a:p>
            <a:pPr>
              <a:defRPr/>
            </a:pPr>
            <a:endParaRPr lang="en-US"/>
          </a:p>
        </p:txBody>
      </p:sp>
      <p:sp>
        <p:nvSpPr>
          <p:cNvPr id="32773"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56" tIns="48328" rIns="96656" bIns="48328" numCol="1" anchor="b" anchorCtr="0" compatLnSpc="1">
            <a:prstTxWarp prst="textNoShape">
              <a:avLst/>
            </a:prstTxWarp>
          </a:bodyPr>
          <a:lstStyle>
            <a:lvl1pPr algn="r" defTabSz="966401" eaLnBrk="1" hangingPunct="1">
              <a:defRPr sz="1200">
                <a:latin typeface="Arial" pitchFamily="34" charset="0"/>
              </a:defRPr>
            </a:lvl1pPr>
          </a:lstStyle>
          <a:p>
            <a:pPr>
              <a:defRPr/>
            </a:pPr>
            <a:fld id="{4C6513B2-E5D9-4C57-833E-96480EBBB690}" type="slidenum">
              <a:rPr lang="en-US"/>
              <a:pPr>
                <a:defRPr/>
              </a:pPr>
              <a:t>‹#›</a:t>
            </a:fld>
            <a:endParaRPr lang="en-US"/>
          </a:p>
        </p:txBody>
      </p:sp>
    </p:spTree>
    <p:extLst>
      <p:ext uri="{BB962C8B-B14F-4D97-AF65-F5344CB8AC3E}">
        <p14:creationId xmlns:p14="http://schemas.microsoft.com/office/powerpoint/2010/main" val="15828786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4668" tIns="47334" rIns="94668" bIns="47334" numCol="1" anchor="t"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95235"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4668" tIns="47334" rIns="94668" bIns="47334" numCol="1" anchor="t" anchorCtr="0" compatLnSpc="1">
            <a:prstTxWarp prst="textNoShape">
              <a:avLst/>
            </a:prstTxWarp>
          </a:bodyPr>
          <a:lstStyle>
            <a:lvl1pPr algn="r" eaLnBrk="1" hangingPunct="1">
              <a:defRPr sz="1200">
                <a:latin typeface="Arial" pitchFamily="34"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95237" name="Rectangle 5"/>
          <p:cNvSpPr>
            <a:spLocks noGrp="1" noChangeArrowheads="1"/>
          </p:cNvSpPr>
          <p:nvPr>
            <p:ph type="body" sz="quarter" idx="3"/>
          </p:nvPr>
        </p:nvSpPr>
        <p:spPr bwMode="auto">
          <a:xfrm>
            <a:off x="731838" y="4559300"/>
            <a:ext cx="5851525" cy="4321175"/>
          </a:xfrm>
          <a:prstGeom prst="rect">
            <a:avLst/>
          </a:prstGeom>
          <a:noFill/>
          <a:ln w="9525">
            <a:noFill/>
            <a:miter lim="800000"/>
            <a:headEnd/>
            <a:tailEnd/>
          </a:ln>
          <a:effectLst/>
        </p:spPr>
        <p:txBody>
          <a:bodyPr vert="horz" wrap="square" lIns="94668" tIns="47334" rIns="94668" bIns="4733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5238"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4668" tIns="47334" rIns="94668" bIns="47334" numCol="1" anchor="b"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95239"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4668" tIns="47334" rIns="94668" bIns="47334" numCol="1" anchor="b" anchorCtr="0" compatLnSpc="1">
            <a:prstTxWarp prst="textNoShape">
              <a:avLst/>
            </a:prstTxWarp>
          </a:bodyPr>
          <a:lstStyle>
            <a:lvl1pPr algn="r" eaLnBrk="1" hangingPunct="1">
              <a:defRPr sz="1200">
                <a:latin typeface="Arial" pitchFamily="34" charset="0"/>
              </a:defRPr>
            </a:lvl1pPr>
          </a:lstStyle>
          <a:p>
            <a:pPr>
              <a:defRPr/>
            </a:pPr>
            <a:fld id="{84A5B621-FDBA-4F9C-8A22-9AFC010E32AF}" type="slidenum">
              <a:rPr lang="en-US"/>
              <a:pPr>
                <a:defRPr/>
              </a:pPr>
              <a:t>‹#›</a:t>
            </a:fld>
            <a:endParaRPr lang="en-US"/>
          </a:p>
        </p:txBody>
      </p:sp>
    </p:spTree>
    <p:extLst>
      <p:ext uri="{BB962C8B-B14F-4D97-AF65-F5344CB8AC3E}">
        <p14:creationId xmlns:p14="http://schemas.microsoft.com/office/powerpoint/2010/main" val="23939182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4A5B621-FDBA-4F9C-8A22-9AFC010E32AF}" type="slidenum">
              <a:rPr lang="en-US" smtClean="0"/>
              <a:pPr>
                <a:defRPr/>
              </a:pPr>
              <a:t>18</a:t>
            </a:fld>
            <a:endParaRPr lang="en-US"/>
          </a:p>
        </p:txBody>
      </p:sp>
    </p:spTree>
    <p:extLst>
      <p:ext uri="{BB962C8B-B14F-4D97-AF65-F5344CB8AC3E}">
        <p14:creationId xmlns:p14="http://schemas.microsoft.com/office/powerpoint/2010/main" val="10876346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7" name="Picture 4"/>
          <p:cNvPicPr>
            <a:picLocks noChangeAspect="1" noChangeArrowheads="1"/>
          </p:cNvPicPr>
          <p:nvPr/>
        </p:nvPicPr>
        <p:blipFill>
          <a:blip r:embed="rId2" cstate="print"/>
          <a:srcRect/>
          <a:stretch>
            <a:fillRect/>
          </a:stretch>
        </p:blipFill>
        <p:spPr bwMode="auto">
          <a:xfrm>
            <a:off x="630238" y="576263"/>
            <a:ext cx="4389437" cy="434975"/>
          </a:xfrm>
          <a:prstGeom prst="rect">
            <a:avLst/>
          </a:prstGeom>
          <a:noFill/>
          <a:ln w="9525">
            <a:noFill/>
            <a:miter lim="800000"/>
            <a:headEnd/>
            <a:tailEnd/>
          </a:ln>
        </p:spPr>
      </p:pic>
      <p:sp>
        <p:nvSpPr>
          <p:cNvPr id="9" name="Rectangle 2"/>
          <p:cNvSpPr>
            <a:spLocks noChangeArrowheads="1"/>
          </p:cNvSpPr>
          <p:nvPr/>
        </p:nvSpPr>
        <p:spPr bwMode="auto">
          <a:xfrm>
            <a:off x="119063" y="119063"/>
            <a:ext cx="8915400" cy="6629400"/>
          </a:xfrm>
          <a:prstGeom prst="rect">
            <a:avLst/>
          </a:prstGeom>
          <a:noFill/>
          <a:ln w="228600">
            <a:solidFill>
              <a:srgbClr val="7AA696"/>
            </a:solidFill>
            <a:miter lim="800000"/>
            <a:headEnd/>
            <a:tailEnd/>
          </a:ln>
          <a:effectLst/>
        </p:spPr>
        <p:txBody>
          <a:bodyPr wrap="none" anchor="ctr"/>
          <a:lstStyle/>
          <a:p>
            <a:pPr eaLnBrk="0" hangingPunct="0">
              <a:defRPr/>
            </a:pPr>
            <a:endParaRPr lang="en-US"/>
          </a:p>
        </p:txBody>
      </p:sp>
      <p:sp>
        <p:nvSpPr>
          <p:cNvPr id="22" name="Content Placeholder 21"/>
          <p:cNvSpPr>
            <a:spLocks noGrp="1"/>
          </p:cNvSpPr>
          <p:nvPr>
            <p:ph sz="quarter" idx="10"/>
          </p:nvPr>
        </p:nvSpPr>
        <p:spPr>
          <a:xfrm>
            <a:off x="630936" y="2194560"/>
            <a:ext cx="8174736" cy="548640"/>
          </a:xfrm>
          <a:prstGeom prst="rect">
            <a:avLst/>
          </a:prstGeom>
        </p:spPr>
        <p:txBody>
          <a:bodyPr/>
          <a:lstStyle>
            <a:lvl1pPr>
              <a:buNone/>
              <a:defRPr sz="3000">
                <a:solidFill>
                  <a:srgbClr val="5F6062"/>
                </a:solidFill>
                <a:latin typeface="Univers LT Std 57 Cn" pitchFamily="34" charset="0"/>
              </a:defRPr>
            </a:lvl1pPr>
          </a:lstStyle>
          <a:p>
            <a:pPr lvl="0"/>
            <a:r>
              <a:rPr lang="en-US" dirty="0"/>
              <a:t>Click to edit Master text styles</a:t>
            </a:r>
          </a:p>
        </p:txBody>
      </p:sp>
      <p:sp>
        <p:nvSpPr>
          <p:cNvPr id="24" name="Title 23"/>
          <p:cNvSpPr>
            <a:spLocks noGrp="1"/>
          </p:cNvSpPr>
          <p:nvPr>
            <p:ph type="title"/>
          </p:nvPr>
        </p:nvSpPr>
        <p:spPr>
          <a:xfrm>
            <a:off x="630936" y="2670048"/>
            <a:ext cx="7845552" cy="731520"/>
          </a:xfrm>
          <a:prstGeom prst="rect">
            <a:avLst/>
          </a:prstGeom>
        </p:spPr>
        <p:txBody>
          <a:bodyPr/>
          <a:lstStyle>
            <a:lvl1pPr algn="l">
              <a:defRPr sz="4200">
                <a:solidFill>
                  <a:schemeClr val="tx1"/>
                </a:solidFill>
                <a:latin typeface="Univers LT Std 57 Cn" pitchFamily="34" charset="0"/>
              </a:defRPr>
            </a:lvl1pPr>
          </a:lstStyle>
          <a:p>
            <a:r>
              <a:rPr lang="en-US" dirty="0"/>
              <a:t>Click to edit Master title style</a:t>
            </a:r>
          </a:p>
        </p:txBody>
      </p:sp>
      <p:sp>
        <p:nvSpPr>
          <p:cNvPr id="26" name="Content Placeholder 25"/>
          <p:cNvSpPr>
            <a:spLocks noGrp="1"/>
          </p:cNvSpPr>
          <p:nvPr>
            <p:ph sz="quarter" idx="11"/>
          </p:nvPr>
        </p:nvSpPr>
        <p:spPr>
          <a:xfrm>
            <a:off x="630936" y="5257800"/>
            <a:ext cx="6400800" cy="393192"/>
          </a:xfrm>
          <a:prstGeom prst="rect">
            <a:avLst/>
          </a:prstGeom>
        </p:spPr>
        <p:txBody>
          <a:bodyPr/>
          <a:lstStyle>
            <a:lvl1pPr>
              <a:buNone/>
              <a:defRPr sz="2000" b="1">
                <a:solidFill>
                  <a:srgbClr val="5F6062"/>
                </a:solidFill>
                <a:latin typeface="Univers LT Std 47 Cn Lt" pitchFamily="34" charset="0"/>
              </a:defRPr>
            </a:lvl1pPr>
          </a:lstStyle>
          <a:p>
            <a:pPr lvl="0"/>
            <a:r>
              <a:rPr lang="en-US" dirty="0"/>
              <a:t>Click to edit Master text styles</a:t>
            </a:r>
          </a:p>
        </p:txBody>
      </p:sp>
      <p:sp>
        <p:nvSpPr>
          <p:cNvPr id="28" name="Content Placeholder 27"/>
          <p:cNvSpPr>
            <a:spLocks noGrp="1"/>
          </p:cNvSpPr>
          <p:nvPr>
            <p:ph sz="quarter" idx="12"/>
          </p:nvPr>
        </p:nvSpPr>
        <p:spPr>
          <a:xfrm>
            <a:off x="630936" y="5559552"/>
            <a:ext cx="6400800" cy="400110"/>
          </a:xfrm>
          <a:prstGeom prst="rect">
            <a:avLst/>
          </a:prstGeom>
        </p:spPr>
        <p:txBody>
          <a:bodyPr wrap="square">
            <a:spAutoFit/>
          </a:bodyPr>
          <a:lstStyle>
            <a:lvl1pPr>
              <a:buNone/>
              <a:defRPr sz="2000" baseline="0">
                <a:solidFill>
                  <a:srgbClr val="5F6062"/>
                </a:solidFill>
                <a:latin typeface="Univers LT Std 57 Cn" pitchFamily="34" charset="0"/>
              </a:defRPr>
            </a:lvl1pPr>
          </a:lstStyle>
          <a:p>
            <a:pPr lvl="0"/>
            <a:r>
              <a:rPr lang="en-US" dirty="0"/>
              <a:t>Click to edit Master text styles</a:t>
            </a:r>
          </a:p>
        </p:txBody>
      </p:sp>
      <p:sp>
        <p:nvSpPr>
          <p:cNvPr id="8" name="Text Placeholder 7"/>
          <p:cNvSpPr>
            <a:spLocks noGrp="1"/>
          </p:cNvSpPr>
          <p:nvPr>
            <p:ph type="body" sz="quarter" idx="13"/>
          </p:nvPr>
        </p:nvSpPr>
        <p:spPr>
          <a:xfrm>
            <a:off x="630936" y="5867400"/>
            <a:ext cx="6400800" cy="304800"/>
          </a:xfrm>
          <a:prstGeom prst="rect">
            <a:avLst/>
          </a:prstGeom>
        </p:spPr>
        <p:txBody>
          <a:bodyPr/>
          <a:lstStyle>
            <a:lvl1pPr>
              <a:buFont typeface="Arial" pitchFamily="34" charset="0"/>
              <a:buNone/>
              <a:defRPr sz="2000">
                <a:solidFill>
                  <a:srgbClr val="5F6062"/>
                </a:solidFill>
                <a:latin typeface="Univers LT Std 57 Cn" pitchFamily="34" charset="0"/>
              </a:defRPr>
            </a:lvl1pPr>
            <a:lvl2pPr>
              <a:buNone/>
              <a:defRPr/>
            </a:lvl2pPr>
            <a:lvl3pPr>
              <a:buNone/>
              <a:defRPr/>
            </a:lvl3pPr>
            <a:lvl4pPr>
              <a:buNone/>
              <a:defRPr/>
            </a:lvl4pPr>
            <a:lvl5pPr>
              <a:buNone/>
              <a:defRPr/>
            </a:lvl5pPr>
          </a:lstStyle>
          <a:p>
            <a:pPr lvl="0"/>
            <a:r>
              <a:rPr lang="en-US" dirty="0"/>
              <a:t>Click to edit Master text styles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Line 6"/>
          <p:cNvSpPr>
            <a:spLocks noChangeShapeType="1"/>
          </p:cNvSpPr>
          <p:nvPr/>
        </p:nvSpPr>
        <p:spPr bwMode="auto">
          <a:xfrm flipV="1">
            <a:off x="762000" y="1136650"/>
            <a:ext cx="7467600" cy="6350"/>
          </a:xfrm>
          <a:prstGeom prst="line">
            <a:avLst/>
          </a:prstGeom>
          <a:noFill/>
          <a:ln w="9525">
            <a:solidFill>
              <a:srgbClr val="7AA696"/>
            </a:solidFill>
            <a:round/>
            <a:headEnd/>
            <a:tailEnd/>
          </a:ln>
          <a:effectLst/>
        </p:spPr>
        <p:txBody>
          <a:bodyPr/>
          <a:lstStyle/>
          <a:p>
            <a:pPr eaLnBrk="0" hangingPunct="0">
              <a:defRPr/>
            </a:pPr>
            <a:endParaRPr lang="en-US"/>
          </a:p>
        </p:txBody>
      </p:sp>
      <p:sp>
        <p:nvSpPr>
          <p:cNvPr id="2" name="Title 1"/>
          <p:cNvSpPr>
            <a:spLocks noGrp="1"/>
          </p:cNvSpPr>
          <p:nvPr>
            <p:ph type="title"/>
          </p:nvPr>
        </p:nvSpPr>
        <p:spPr>
          <a:xfrm>
            <a:off x="685800" y="530352"/>
            <a:ext cx="7772400" cy="630936"/>
          </a:xfrm>
          <a:prstGeom prst="rect">
            <a:avLst/>
          </a:prstGeom>
        </p:spPr>
        <p:txBody>
          <a:bodyPr anchor="t" anchorCtr="0"/>
          <a:lstStyle>
            <a:lvl1pPr algn="l">
              <a:defRPr sz="3000" b="0" i="0">
                <a:solidFill>
                  <a:schemeClr val="tx1"/>
                </a:solidFill>
                <a:latin typeface="Univers LT Std 57 Cn" pitchFamily="34" charset="0"/>
              </a:defRPr>
            </a:lvl1pPr>
          </a:lstStyle>
          <a:p>
            <a:r>
              <a:rPr lang="en-US"/>
              <a:t>Click to edit Master title style</a:t>
            </a:r>
            <a:endParaRPr lang="en-US" dirty="0"/>
          </a:p>
        </p:txBody>
      </p:sp>
      <p:sp>
        <p:nvSpPr>
          <p:cNvPr id="3" name="Picture Placeholder 2"/>
          <p:cNvSpPr>
            <a:spLocks noGrp="1"/>
          </p:cNvSpPr>
          <p:nvPr>
            <p:ph type="pic" idx="1"/>
          </p:nvPr>
        </p:nvSpPr>
        <p:spPr>
          <a:xfrm>
            <a:off x="1792288" y="1295400"/>
            <a:ext cx="5486400" cy="3962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600" i="1">
                <a:solidFill>
                  <a:srgbClr val="5F6062"/>
                </a:solidFill>
                <a:latin typeface="Univers LT Std 47 Cn Lt"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59394" name="Rectangle 2"/>
          <p:cNvSpPr>
            <a:spLocks noGrp="1" noChangeArrowheads="1"/>
          </p:cNvSpPr>
          <p:nvPr>
            <p:ph type="ctrTitle" sz="quarter"/>
          </p:nvPr>
        </p:nvSpPr>
        <p:spPr>
          <a:xfrm>
            <a:off x="685800" y="1997075"/>
            <a:ext cx="7772400" cy="1431925"/>
          </a:xfrm>
          <a:prstGeom prst="rect">
            <a:avLst/>
          </a:prstGeom>
        </p:spPr>
        <p:txBody>
          <a:bodyPr anchor="b" anchorCtr="1"/>
          <a:lstStyle>
            <a:lvl1pPr>
              <a:defRPr/>
            </a:lvl1pPr>
          </a:lstStyle>
          <a:p>
            <a:r>
              <a:rPr lang="en-US"/>
              <a:t>Click to edit Master title style</a:t>
            </a:r>
          </a:p>
        </p:txBody>
      </p:sp>
      <p:sp>
        <p:nvSpPr>
          <p:cNvPr id="59395" name="Rectangle 3"/>
          <p:cNvSpPr>
            <a:spLocks noGrp="1" noChangeArrowheads="1"/>
          </p:cNvSpPr>
          <p:nvPr>
            <p:ph type="subTitle" sz="quarter" idx="1"/>
          </p:nvPr>
        </p:nvSpPr>
        <p:spPr>
          <a:xfrm>
            <a:off x="1371600" y="3886200"/>
            <a:ext cx="6400800" cy="1752600"/>
          </a:xfrm>
          <a:prstGeom prst="rect">
            <a:avLst/>
          </a:prstGeom>
        </p:spPr>
        <p:txBody>
          <a:bodyPr/>
          <a:lstStyle>
            <a:lvl1pPr marL="0" indent="0" algn="ctr">
              <a:buFontTx/>
              <a:buNone/>
              <a:defRPr/>
            </a:lvl1pPr>
          </a:lstStyle>
          <a:p>
            <a:r>
              <a:rPr lang="en-US"/>
              <a:t>Click to edit Master subtitle style</a:t>
            </a:r>
          </a:p>
        </p:txBody>
      </p:sp>
      <p:sp>
        <p:nvSpPr>
          <p:cNvPr id="4" name="Rectangle 7"/>
          <p:cNvSpPr>
            <a:spLocks noGrp="1" noChangeArrowheads="1"/>
          </p:cNvSpPr>
          <p:nvPr>
            <p:ph type="dt" sz="quarter" idx="10"/>
          </p:nvPr>
        </p:nvSpPr>
        <p:spPr>
          <a:xfrm>
            <a:off x="457200" y="6245225"/>
            <a:ext cx="2133600" cy="476250"/>
          </a:xfrm>
          <a:prstGeom prst="rect">
            <a:avLst/>
          </a:prstGeom>
        </p:spPr>
        <p:txBody>
          <a:bodyPr/>
          <a:lstStyle>
            <a:lvl1pPr eaLnBrk="0" hangingPunct="0">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 and Content">
    <p:spTree>
      <p:nvGrpSpPr>
        <p:cNvPr id="1" name=""/>
        <p:cNvGrpSpPr/>
        <p:nvPr/>
      </p:nvGrpSpPr>
      <p:grpSpPr>
        <a:xfrm>
          <a:off x="0" y="0"/>
          <a:ext cx="0" cy="0"/>
          <a:chOff x="0" y="0"/>
          <a:chExt cx="0" cy="0"/>
        </a:xfrm>
      </p:grpSpPr>
      <p:sp>
        <p:nvSpPr>
          <p:cNvPr id="4" name="Rectangle 2"/>
          <p:cNvSpPr>
            <a:spLocks noChangeArrowheads="1"/>
          </p:cNvSpPr>
          <p:nvPr/>
        </p:nvSpPr>
        <p:spPr bwMode="auto">
          <a:xfrm>
            <a:off x="119063" y="119063"/>
            <a:ext cx="8915400" cy="6629400"/>
          </a:xfrm>
          <a:prstGeom prst="rect">
            <a:avLst/>
          </a:prstGeom>
          <a:noFill/>
          <a:ln w="228600">
            <a:solidFill>
              <a:srgbClr val="7AA696"/>
            </a:solidFill>
            <a:miter lim="800000"/>
            <a:headEnd/>
            <a:tailEnd/>
          </a:ln>
          <a:effectLst/>
        </p:spPr>
        <p:txBody>
          <a:bodyPr wrap="none" anchor="ctr"/>
          <a:lstStyle/>
          <a:p>
            <a:pPr eaLnBrk="0" hangingPunct="0">
              <a:defRPr/>
            </a:pPr>
            <a:endParaRPr lang="en-US"/>
          </a:p>
        </p:txBody>
      </p:sp>
      <p:pic>
        <p:nvPicPr>
          <p:cNvPr id="5" name="Picture 6"/>
          <p:cNvPicPr>
            <a:picLocks noChangeAspect="1" noChangeArrowheads="1"/>
          </p:cNvPicPr>
          <p:nvPr/>
        </p:nvPicPr>
        <p:blipFill>
          <a:blip r:embed="rId2" cstate="print"/>
          <a:srcRect/>
          <a:stretch>
            <a:fillRect/>
          </a:stretch>
        </p:blipFill>
        <p:spPr bwMode="auto">
          <a:xfrm>
            <a:off x="758825" y="6245225"/>
            <a:ext cx="2487613" cy="247650"/>
          </a:xfrm>
          <a:prstGeom prst="rect">
            <a:avLst/>
          </a:prstGeom>
          <a:noFill/>
          <a:ln w="9525">
            <a:noFill/>
            <a:miter lim="800000"/>
            <a:headEnd/>
            <a:tailEnd/>
          </a:ln>
        </p:spPr>
      </p:pic>
      <p:sp>
        <p:nvSpPr>
          <p:cNvPr id="6" name="Text Box 7"/>
          <p:cNvSpPr txBox="1">
            <a:spLocks noChangeArrowheads="1"/>
          </p:cNvSpPr>
          <p:nvPr/>
        </p:nvSpPr>
        <p:spPr bwMode="auto">
          <a:xfrm>
            <a:off x="3249613" y="6199188"/>
            <a:ext cx="2341562" cy="304800"/>
          </a:xfrm>
          <a:prstGeom prst="rect">
            <a:avLst/>
          </a:prstGeom>
          <a:noFill/>
          <a:ln w="9525">
            <a:noFill/>
            <a:miter lim="800000"/>
            <a:headEnd/>
            <a:tailEnd/>
          </a:ln>
        </p:spPr>
        <p:txBody>
          <a:bodyPr>
            <a:spAutoFit/>
          </a:bodyPr>
          <a:lstStyle/>
          <a:p>
            <a:pPr algn="ctr" eaLnBrk="0" hangingPunct="0">
              <a:spcBef>
                <a:spcPct val="50000"/>
              </a:spcBef>
              <a:defRPr/>
            </a:pPr>
            <a:r>
              <a:rPr lang="en-US" sz="1400" b="1" dirty="0">
                <a:solidFill>
                  <a:srgbClr val="808080"/>
                </a:solidFill>
                <a:latin typeface="Univers LT Std 57 Cn" pitchFamily="34" charset="0"/>
              </a:rPr>
              <a:t>www.northinfo.com</a:t>
            </a:r>
          </a:p>
        </p:txBody>
      </p:sp>
      <p:sp>
        <p:nvSpPr>
          <p:cNvPr id="7" name="TextBox 7"/>
          <p:cNvSpPr txBox="1"/>
          <p:nvPr userDrawn="1"/>
        </p:nvSpPr>
        <p:spPr>
          <a:xfrm>
            <a:off x="7239000" y="6199188"/>
            <a:ext cx="1143000" cy="304800"/>
          </a:xfrm>
          <a:prstGeom prst="rect">
            <a:avLst/>
          </a:prstGeom>
          <a:noFill/>
        </p:spPr>
        <p:txBody>
          <a:bodyPr>
            <a:spAutoFit/>
          </a:bodyPr>
          <a:lstStyle/>
          <a:p>
            <a:pPr algn="r" eaLnBrk="0" hangingPunct="0">
              <a:defRPr/>
            </a:pPr>
            <a:r>
              <a:rPr lang="en-US" sz="1400" dirty="0">
                <a:solidFill>
                  <a:srgbClr val="808080"/>
                </a:solidFill>
                <a:latin typeface="Univers LT Std 57 Cn" pitchFamily="34" charset="0"/>
              </a:rPr>
              <a:t>Slide </a:t>
            </a:r>
            <a:fld id="{E764526B-CA93-4623-ADC1-077BC627B3CD}" type="slidenum">
              <a:rPr lang="en-US" sz="1400">
                <a:solidFill>
                  <a:srgbClr val="808080"/>
                </a:solidFill>
                <a:latin typeface="Univers LT Std 57 Cn" pitchFamily="34" charset="0"/>
              </a:rPr>
              <a:pPr algn="r" eaLnBrk="0" hangingPunct="0">
                <a:defRPr/>
              </a:pPr>
              <a:t>‹#›</a:t>
            </a:fld>
            <a:endParaRPr lang="en-US" sz="1400" dirty="0">
              <a:solidFill>
                <a:srgbClr val="808080"/>
              </a:solidFill>
              <a:latin typeface="Univers LT Std 57 Cn" pitchFamily="34" charset="0"/>
            </a:endParaRPr>
          </a:p>
        </p:txBody>
      </p:sp>
      <p:sp>
        <p:nvSpPr>
          <p:cNvPr id="8" name="Line 6"/>
          <p:cNvSpPr>
            <a:spLocks noChangeShapeType="1"/>
          </p:cNvSpPr>
          <p:nvPr/>
        </p:nvSpPr>
        <p:spPr bwMode="auto">
          <a:xfrm flipV="1">
            <a:off x="762000" y="1136650"/>
            <a:ext cx="7467600" cy="6350"/>
          </a:xfrm>
          <a:prstGeom prst="line">
            <a:avLst/>
          </a:prstGeom>
          <a:noFill/>
          <a:ln w="9525">
            <a:solidFill>
              <a:srgbClr val="7AA696"/>
            </a:solidFill>
            <a:round/>
            <a:headEnd/>
            <a:tailEnd/>
          </a:ln>
          <a:effectLst/>
        </p:spPr>
        <p:txBody>
          <a:bodyPr/>
          <a:lstStyle/>
          <a:p>
            <a:pPr eaLnBrk="0" hangingPunct="0">
              <a:defRPr/>
            </a:pPr>
            <a:endParaRPr lang="en-US"/>
          </a:p>
        </p:txBody>
      </p:sp>
      <p:sp>
        <p:nvSpPr>
          <p:cNvPr id="15" name="Title 14"/>
          <p:cNvSpPr>
            <a:spLocks noGrp="1"/>
          </p:cNvSpPr>
          <p:nvPr>
            <p:ph type="title"/>
          </p:nvPr>
        </p:nvSpPr>
        <p:spPr>
          <a:xfrm>
            <a:off x="685800" y="530352"/>
            <a:ext cx="8229600" cy="630936"/>
          </a:xfrm>
          <a:prstGeom prst="rect">
            <a:avLst/>
          </a:prstGeom>
        </p:spPr>
        <p:txBody>
          <a:bodyPr/>
          <a:lstStyle>
            <a:lvl1pPr algn="l">
              <a:defRPr sz="3000">
                <a:latin typeface="Univers LT Std 57 Cn"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457200" y="1295400"/>
            <a:ext cx="8229600" cy="4525963"/>
          </a:xfrm>
          <a:prstGeom prst="rect">
            <a:avLst/>
          </a:prstGeom>
        </p:spPr>
        <p:txBody>
          <a:bodyPr/>
          <a:lstStyle>
            <a:lvl1pPr>
              <a:buFont typeface="Arial" pitchFamily="34" charset="0"/>
              <a:buChar char="•"/>
              <a:defRPr sz="1800">
                <a:solidFill>
                  <a:schemeClr val="tx1"/>
                </a:solidFill>
                <a:latin typeface="Univers LT Std 47 Cn Lt" pitchFamily="34" charset="0"/>
              </a:defRPr>
            </a:lvl1pPr>
            <a:lvl2pPr>
              <a:buClr>
                <a:schemeClr val="tx1"/>
              </a:buClr>
              <a:buFont typeface="Univers LT Std 47 Cn Lt" pitchFamily="34" charset="0"/>
              <a:buChar char="–"/>
              <a:defRPr sz="1800">
                <a:solidFill>
                  <a:srgbClr val="5F6062"/>
                </a:solidFill>
                <a:latin typeface="Univers LT Std 47 Cn Lt" pitchFamily="34" charset="0"/>
              </a:defRPr>
            </a:lvl2pPr>
            <a:lvl3pPr>
              <a:buClr>
                <a:schemeClr val="tx1"/>
              </a:buClr>
              <a:buFont typeface="Univers LT Std 47 Cn Lt" pitchFamily="34" charset="0"/>
              <a:buChar char="–"/>
              <a:defRPr sz="1800">
                <a:solidFill>
                  <a:srgbClr val="5F6062"/>
                </a:solidFill>
                <a:latin typeface="Univers LT Std 47 Cn Lt" pitchFamily="34" charset="0"/>
              </a:defRPr>
            </a:lvl3pPr>
            <a:lvl4pPr>
              <a:buClr>
                <a:schemeClr val="tx1"/>
              </a:buClr>
              <a:buFont typeface="Wingdings" pitchFamily="2" charset="2"/>
              <a:buChar char="v"/>
              <a:defRPr sz="1800">
                <a:solidFill>
                  <a:srgbClr val="5F6062"/>
                </a:solidFill>
                <a:latin typeface="Univers LT Std 47 Cn Lt" pitchFamily="34" charset="0"/>
              </a:defRPr>
            </a:lvl4pPr>
            <a:lvl5pPr>
              <a:buClr>
                <a:schemeClr val="tx1"/>
              </a:buClr>
              <a:buFont typeface="Wingdings" pitchFamily="2" charset="2"/>
              <a:buChar char="v"/>
              <a:defRPr sz="1800">
                <a:solidFill>
                  <a:srgbClr val="5F6062"/>
                </a:solidFill>
                <a:latin typeface="Univers LT Std 47 Cn L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Numbered Bullits">
    <p:spTree>
      <p:nvGrpSpPr>
        <p:cNvPr id="1" name=""/>
        <p:cNvGrpSpPr/>
        <p:nvPr/>
      </p:nvGrpSpPr>
      <p:grpSpPr>
        <a:xfrm>
          <a:off x="0" y="0"/>
          <a:ext cx="0" cy="0"/>
          <a:chOff x="0" y="0"/>
          <a:chExt cx="0" cy="0"/>
        </a:xfrm>
      </p:grpSpPr>
      <p:sp>
        <p:nvSpPr>
          <p:cNvPr id="4" name="Line 6"/>
          <p:cNvSpPr>
            <a:spLocks noChangeShapeType="1"/>
          </p:cNvSpPr>
          <p:nvPr/>
        </p:nvSpPr>
        <p:spPr bwMode="auto">
          <a:xfrm flipV="1">
            <a:off x="762000" y="1136650"/>
            <a:ext cx="7467600" cy="6350"/>
          </a:xfrm>
          <a:prstGeom prst="line">
            <a:avLst/>
          </a:prstGeom>
          <a:noFill/>
          <a:ln w="9525">
            <a:solidFill>
              <a:srgbClr val="7AA696"/>
            </a:solidFill>
            <a:round/>
            <a:headEnd/>
            <a:tailEnd/>
          </a:ln>
          <a:effectLst/>
        </p:spPr>
        <p:txBody>
          <a:bodyPr/>
          <a:lstStyle/>
          <a:p>
            <a:pPr eaLnBrk="0" hangingPunct="0">
              <a:defRPr/>
            </a:pPr>
            <a:endParaRPr lang="en-US"/>
          </a:p>
        </p:txBody>
      </p:sp>
      <p:sp>
        <p:nvSpPr>
          <p:cNvPr id="3" name="Content Placeholder 2"/>
          <p:cNvSpPr>
            <a:spLocks noGrp="1"/>
          </p:cNvSpPr>
          <p:nvPr>
            <p:ph idx="1"/>
          </p:nvPr>
        </p:nvSpPr>
        <p:spPr>
          <a:xfrm>
            <a:off x="457200" y="1295400"/>
            <a:ext cx="8229600" cy="4525963"/>
          </a:xfrm>
          <a:prstGeom prst="rect">
            <a:avLst/>
          </a:prstGeom>
        </p:spPr>
        <p:txBody>
          <a:bodyPr/>
          <a:lstStyle>
            <a:lvl1pPr>
              <a:buNone/>
              <a:defRPr sz="1800">
                <a:solidFill>
                  <a:schemeClr val="tx1"/>
                </a:solidFill>
                <a:latin typeface="Univers LT Std 47 Cn Lt" pitchFamily="34" charset="0"/>
              </a:defRPr>
            </a:lvl1pPr>
            <a:lvl2pPr marL="800100" indent="-342900">
              <a:buClr>
                <a:srgbClr val="00674E"/>
              </a:buClr>
              <a:buFont typeface="+mj-lt"/>
              <a:buAutoNum type="arabicPeriod"/>
              <a:defRPr sz="1800">
                <a:solidFill>
                  <a:srgbClr val="5F6062"/>
                </a:solidFill>
                <a:latin typeface="Univers LT Std 47 Cn Lt" pitchFamily="34" charset="0"/>
              </a:defRPr>
            </a:lvl2pPr>
            <a:lvl3pPr marL="1257300" indent="-342900">
              <a:buClr>
                <a:srgbClr val="00674E"/>
              </a:buClr>
              <a:buFont typeface="+mj-lt"/>
              <a:buAutoNum type="alphaLcParenR"/>
              <a:defRPr sz="1800">
                <a:solidFill>
                  <a:srgbClr val="5F6062"/>
                </a:solidFill>
                <a:latin typeface="Univers LT Std 47 Cn Lt" pitchFamily="34" charset="0"/>
              </a:defRPr>
            </a:lvl3pPr>
            <a:lvl4pPr marL="1714500" indent="-342900">
              <a:buClr>
                <a:srgbClr val="00674E"/>
              </a:buClr>
              <a:buFont typeface="+mj-lt"/>
              <a:buAutoNum type="arabicPeriod"/>
              <a:defRPr sz="1800">
                <a:solidFill>
                  <a:srgbClr val="5F6062"/>
                </a:solidFill>
                <a:latin typeface="Univers LT Std 47 Cn Lt" pitchFamily="34" charset="0"/>
              </a:defRPr>
            </a:lvl4pPr>
            <a:lvl5pPr marL="2171700" indent="-342900">
              <a:buClr>
                <a:srgbClr val="00674E"/>
              </a:buClr>
              <a:buFont typeface="+mj-lt"/>
              <a:buAutoNum type="arabicPeriod"/>
              <a:defRPr sz="1800">
                <a:solidFill>
                  <a:srgbClr val="5F6062"/>
                </a:solidFill>
                <a:latin typeface="Univers LT Std 47 Cn Lt" pitchFamily="34" charset="0"/>
              </a:defRPr>
            </a:lvl5pPr>
          </a:lstStyle>
          <a:p>
            <a:pPr lvl="0"/>
            <a:r>
              <a:rPr lang="en-US"/>
              <a:t>Click to edit Master text styles</a:t>
            </a:r>
          </a:p>
          <a:p>
            <a:pPr lvl="1"/>
            <a:r>
              <a:rPr lang="en-US"/>
              <a:t>Second level</a:t>
            </a:r>
          </a:p>
          <a:p>
            <a:pPr lvl="2"/>
            <a:r>
              <a:rPr lang="en-US"/>
              <a:t>Third level</a:t>
            </a:r>
          </a:p>
        </p:txBody>
      </p:sp>
      <p:sp>
        <p:nvSpPr>
          <p:cNvPr id="15" name="Title 14"/>
          <p:cNvSpPr>
            <a:spLocks noGrp="1"/>
          </p:cNvSpPr>
          <p:nvPr>
            <p:ph type="title"/>
          </p:nvPr>
        </p:nvSpPr>
        <p:spPr>
          <a:xfrm>
            <a:off x="685800" y="530352"/>
            <a:ext cx="8229600" cy="630936"/>
          </a:xfrm>
          <a:prstGeom prst="rect">
            <a:avLst/>
          </a:prstGeom>
        </p:spPr>
        <p:txBody>
          <a:bodyPr/>
          <a:lstStyle>
            <a:lvl1pPr algn="l">
              <a:defRPr sz="3000">
                <a:latin typeface="Univers LT Std 57 Cn" pitchFamily="34" charset="0"/>
              </a:defRPr>
            </a:lvl1pPr>
          </a:lstStyle>
          <a:p>
            <a:r>
              <a:rPr lang="en-US"/>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3000" b="1" cap="all">
                <a:solidFill>
                  <a:schemeClr val="tx1"/>
                </a:solidFill>
                <a:latin typeface="Univers LT Std 57 Cn"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rgbClr val="5F6062"/>
                </a:solidFill>
                <a:latin typeface="Univers LT Std 47 Cn Lt"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5" name="Line 6"/>
          <p:cNvSpPr>
            <a:spLocks noChangeShapeType="1"/>
          </p:cNvSpPr>
          <p:nvPr/>
        </p:nvSpPr>
        <p:spPr bwMode="auto">
          <a:xfrm flipV="1">
            <a:off x="762000" y="1136650"/>
            <a:ext cx="7467600" cy="6350"/>
          </a:xfrm>
          <a:prstGeom prst="line">
            <a:avLst/>
          </a:prstGeom>
          <a:noFill/>
          <a:ln w="9525">
            <a:solidFill>
              <a:srgbClr val="7AA696"/>
            </a:solidFill>
            <a:round/>
            <a:headEnd/>
            <a:tailEnd/>
          </a:ln>
          <a:effectLst/>
        </p:spPr>
        <p:txBody>
          <a:bodyPr/>
          <a:lstStyle/>
          <a:p>
            <a:pPr eaLnBrk="0" hangingPunct="0">
              <a:defRPr/>
            </a:pPr>
            <a:endParaRPr lang="en-US"/>
          </a:p>
        </p:txBody>
      </p:sp>
      <p:sp>
        <p:nvSpPr>
          <p:cNvPr id="3" name="Content Placeholder 2"/>
          <p:cNvSpPr>
            <a:spLocks noGrp="1"/>
          </p:cNvSpPr>
          <p:nvPr>
            <p:ph sz="half" idx="1"/>
          </p:nvPr>
        </p:nvSpPr>
        <p:spPr>
          <a:xfrm>
            <a:off x="457200" y="1447800"/>
            <a:ext cx="4038600" cy="4525963"/>
          </a:xfrm>
          <a:prstGeom prst="rect">
            <a:avLst/>
          </a:prstGeom>
        </p:spPr>
        <p:txBody>
          <a:bodyPr/>
          <a:lstStyle>
            <a:lvl1pPr>
              <a:buNone/>
              <a:defRPr sz="1800">
                <a:solidFill>
                  <a:schemeClr val="tx1"/>
                </a:solidFill>
                <a:latin typeface="Univers LT Std 47 Cn Lt" pitchFamily="34" charset="0"/>
              </a:defRPr>
            </a:lvl1pPr>
            <a:lvl2pPr>
              <a:buClr>
                <a:srgbClr val="5F6062"/>
              </a:buClr>
              <a:buFont typeface="Arial" pitchFamily="34" charset="0"/>
              <a:buChar char="•"/>
              <a:defRPr sz="1800">
                <a:solidFill>
                  <a:srgbClr val="5F6062"/>
                </a:solidFill>
                <a:latin typeface="Univers LT Std 47 Cn Lt" pitchFamily="34" charset="0"/>
              </a:defRPr>
            </a:lvl2pPr>
            <a:lvl3pPr>
              <a:buClr>
                <a:srgbClr val="5F6062"/>
              </a:buClr>
              <a:buFont typeface="Arial" pitchFamily="34" charset="0"/>
              <a:buChar char="•"/>
              <a:defRPr sz="1800">
                <a:solidFill>
                  <a:srgbClr val="5F6062"/>
                </a:solidFill>
                <a:latin typeface="Univers LT Std 47 Cn Lt" pitchFamily="34" charset="0"/>
              </a:defRPr>
            </a:lvl3pPr>
            <a:lvl4pPr>
              <a:buClr>
                <a:srgbClr val="5F6062"/>
              </a:buClr>
              <a:buFont typeface="Arial" pitchFamily="34" charset="0"/>
              <a:buChar char="•"/>
              <a:defRPr sz="1800">
                <a:solidFill>
                  <a:srgbClr val="5F6062"/>
                </a:solidFill>
                <a:latin typeface="Univers LT Std 47 Cn Lt" pitchFamily="34" charset="0"/>
              </a:defRPr>
            </a:lvl4pPr>
            <a:lvl5pPr>
              <a:buClr>
                <a:srgbClr val="5F6062"/>
              </a:buClr>
              <a:buFont typeface="Arial" pitchFamily="34" charset="0"/>
              <a:buChar char="•"/>
              <a:defRPr sz="1800">
                <a:solidFill>
                  <a:srgbClr val="5F6062"/>
                </a:solidFill>
                <a:latin typeface="Univers LT Std 47 Cn Lt"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47800"/>
            <a:ext cx="4038600" cy="4525963"/>
          </a:xfrm>
          <a:prstGeom prst="rect">
            <a:avLst/>
          </a:prstGeom>
        </p:spPr>
        <p:txBody>
          <a:bodyPr/>
          <a:lstStyle>
            <a:lvl1pPr>
              <a:buNone/>
              <a:defRPr sz="1800">
                <a:solidFill>
                  <a:schemeClr val="tx1"/>
                </a:solidFill>
                <a:latin typeface="Univers LT Std 47 Cn Lt" pitchFamily="34" charset="0"/>
              </a:defRPr>
            </a:lvl1pPr>
            <a:lvl2pPr>
              <a:buClr>
                <a:srgbClr val="5F6062"/>
              </a:buClr>
              <a:buFont typeface="Arial" pitchFamily="34" charset="0"/>
              <a:buChar char="•"/>
              <a:defRPr sz="1800">
                <a:solidFill>
                  <a:srgbClr val="5F6062"/>
                </a:solidFill>
                <a:latin typeface="Univers LT Std 47 Cn Lt" pitchFamily="34" charset="0"/>
              </a:defRPr>
            </a:lvl2pPr>
            <a:lvl3pPr>
              <a:buClr>
                <a:srgbClr val="5F6062"/>
              </a:buClr>
              <a:buFont typeface="Arial" pitchFamily="34" charset="0"/>
              <a:buChar char="•"/>
              <a:defRPr sz="1800">
                <a:solidFill>
                  <a:srgbClr val="5F6062"/>
                </a:solidFill>
                <a:latin typeface="Univers LT Std 47 Cn Lt" pitchFamily="34" charset="0"/>
              </a:defRPr>
            </a:lvl3pPr>
            <a:lvl4pPr>
              <a:buClr>
                <a:srgbClr val="5F6062"/>
              </a:buClr>
              <a:buFont typeface="Arial" pitchFamily="34" charset="0"/>
              <a:buChar char="•"/>
              <a:defRPr sz="1800">
                <a:solidFill>
                  <a:srgbClr val="5F6062"/>
                </a:solidFill>
                <a:latin typeface="Univers LT Std 47 Cn Lt" pitchFamily="34" charset="0"/>
              </a:defRPr>
            </a:lvl4pPr>
            <a:lvl5pPr>
              <a:buClr>
                <a:srgbClr val="5F6062"/>
              </a:buClr>
              <a:buFont typeface="Arial" pitchFamily="34" charset="0"/>
              <a:buChar char="•"/>
              <a:defRPr sz="1800">
                <a:solidFill>
                  <a:srgbClr val="5F6062"/>
                </a:solidFill>
                <a:latin typeface="Univers LT Std 47 Cn Lt"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p:cNvSpPr>
            <a:spLocks noGrp="1"/>
          </p:cNvSpPr>
          <p:nvPr>
            <p:ph type="title"/>
          </p:nvPr>
        </p:nvSpPr>
        <p:spPr>
          <a:xfrm>
            <a:off x="685800" y="530352"/>
            <a:ext cx="8229600" cy="630936"/>
          </a:xfrm>
          <a:prstGeom prst="rect">
            <a:avLst/>
          </a:prstGeom>
        </p:spPr>
        <p:txBody>
          <a:bodyPr/>
          <a:lstStyle>
            <a:lvl1pPr algn="l">
              <a:defRPr sz="3000">
                <a:latin typeface="Univers LT Std 57 Cn" pitchFamily="34" charset="0"/>
              </a:defRPr>
            </a:lvl1p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7" name="Line 6"/>
          <p:cNvSpPr>
            <a:spLocks noChangeShapeType="1"/>
          </p:cNvSpPr>
          <p:nvPr/>
        </p:nvSpPr>
        <p:spPr bwMode="auto">
          <a:xfrm flipV="1">
            <a:off x="762000" y="1136650"/>
            <a:ext cx="7467600" cy="6350"/>
          </a:xfrm>
          <a:prstGeom prst="line">
            <a:avLst/>
          </a:prstGeom>
          <a:noFill/>
          <a:ln w="9525">
            <a:solidFill>
              <a:srgbClr val="7AA696"/>
            </a:solidFill>
            <a:round/>
            <a:headEnd/>
            <a:tailEnd/>
          </a:ln>
          <a:effectLst/>
        </p:spPr>
        <p:txBody>
          <a:bodyPr/>
          <a:lstStyle/>
          <a:p>
            <a:pPr eaLnBrk="0" hangingPunct="0">
              <a:defRPr/>
            </a:pP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000" b="0">
                <a:latin typeface="Univers LT Std 47 Cn L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buNone/>
              <a:defRPr sz="1800">
                <a:solidFill>
                  <a:srgbClr val="5F6062"/>
                </a:solidFill>
                <a:latin typeface="Univers LT Std 47 Cn Lt" pitchFamily="34" charset="0"/>
              </a:defRPr>
            </a:lvl1pPr>
            <a:lvl2pPr>
              <a:buClr>
                <a:srgbClr val="606062"/>
              </a:buClr>
              <a:buFont typeface="Arial" pitchFamily="34" charset="0"/>
              <a:buChar char="•"/>
              <a:defRPr sz="1800">
                <a:solidFill>
                  <a:srgbClr val="5F6062"/>
                </a:solidFill>
                <a:latin typeface="Univers LT Std 47 Cn Lt" pitchFamily="34" charset="0"/>
              </a:defRPr>
            </a:lvl2pPr>
            <a:lvl3pPr>
              <a:buClr>
                <a:srgbClr val="606062"/>
              </a:buClr>
              <a:buFont typeface="Arial" pitchFamily="34" charset="0"/>
              <a:buChar char="•"/>
              <a:defRPr sz="1800">
                <a:solidFill>
                  <a:srgbClr val="5F6062"/>
                </a:solidFill>
                <a:latin typeface="Univers LT Std 47 Cn Lt" pitchFamily="34" charset="0"/>
              </a:defRPr>
            </a:lvl3pPr>
            <a:lvl4pPr>
              <a:buClr>
                <a:srgbClr val="606062"/>
              </a:buClr>
              <a:buFont typeface="Arial" pitchFamily="34" charset="0"/>
              <a:buChar char="•"/>
              <a:defRPr sz="1800">
                <a:solidFill>
                  <a:srgbClr val="5F6062"/>
                </a:solidFill>
                <a:latin typeface="Univers LT Std 47 Cn Lt" pitchFamily="34" charset="0"/>
              </a:defRPr>
            </a:lvl4pPr>
            <a:lvl5pPr>
              <a:buClr>
                <a:srgbClr val="606062"/>
              </a:buClr>
              <a:buFont typeface="Arial" pitchFamily="34" charset="0"/>
              <a:buChar char="•"/>
              <a:defRPr sz="1800">
                <a:solidFill>
                  <a:srgbClr val="5F6062"/>
                </a:solidFill>
                <a:latin typeface="Univers LT Std 47 Cn Lt"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000" b="0">
                <a:latin typeface="Univers LT Std 47 Cn L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buNone/>
              <a:defRPr sz="1800">
                <a:solidFill>
                  <a:srgbClr val="5F6062"/>
                </a:solidFill>
                <a:latin typeface="Univers LT Std 47 Cn Lt" pitchFamily="34" charset="0"/>
              </a:defRPr>
            </a:lvl1pPr>
            <a:lvl2pPr>
              <a:buClr>
                <a:srgbClr val="606062"/>
              </a:buClr>
              <a:buFont typeface="Arial" pitchFamily="34" charset="0"/>
              <a:buChar char="•"/>
              <a:defRPr sz="1800">
                <a:solidFill>
                  <a:srgbClr val="5F6062"/>
                </a:solidFill>
                <a:latin typeface="Univers LT Std 47 Cn Lt" pitchFamily="34" charset="0"/>
              </a:defRPr>
            </a:lvl2pPr>
            <a:lvl3pPr>
              <a:buClr>
                <a:srgbClr val="606062"/>
              </a:buClr>
              <a:buFont typeface="Arial" pitchFamily="34" charset="0"/>
              <a:buChar char="•"/>
              <a:defRPr sz="1800">
                <a:solidFill>
                  <a:srgbClr val="5F6062"/>
                </a:solidFill>
                <a:latin typeface="Univers LT Std 47 Cn Lt" pitchFamily="34" charset="0"/>
              </a:defRPr>
            </a:lvl3pPr>
            <a:lvl4pPr>
              <a:buClr>
                <a:srgbClr val="606062"/>
              </a:buClr>
              <a:buFont typeface="Arial" pitchFamily="34" charset="0"/>
              <a:buChar char="•"/>
              <a:defRPr sz="1800">
                <a:solidFill>
                  <a:srgbClr val="5F6062"/>
                </a:solidFill>
                <a:latin typeface="Univers LT Std 47 Cn Lt" pitchFamily="34" charset="0"/>
              </a:defRPr>
            </a:lvl4pPr>
            <a:lvl5pPr>
              <a:buClr>
                <a:srgbClr val="606062"/>
              </a:buClr>
              <a:buFont typeface="Arial" pitchFamily="34" charset="0"/>
              <a:buChar char="•"/>
              <a:defRPr sz="1800">
                <a:solidFill>
                  <a:srgbClr val="5F6062"/>
                </a:solidFill>
                <a:latin typeface="Univers LT Std 47 Cn Lt"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11"/>
          <p:cNvSpPr>
            <a:spLocks noGrp="1"/>
          </p:cNvSpPr>
          <p:nvPr>
            <p:ph type="title"/>
          </p:nvPr>
        </p:nvSpPr>
        <p:spPr>
          <a:xfrm>
            <a:off x="685800" y="530352"/>
            <a:ext cx="8229600" cy="630936"/>
          </a:xfrm>
          <a:prstGeom prst="rect">
            <a:avLst/>
          </a:prstGeom>
        </p:spPr>
        <p:txBody>
          <a:bodyPr/>
          <a:lstStyle>
            <a:lvl1pPr algn="l">
              <a:defRPr sz="3000">
                <a:latin typeface="Univers LT Std 57 Cn" pitchFamily="34" charset="0"/>
              </a:defRPr>
            </a:lvl1pPr>
          </a:lstStyle>
          <a:p>
            <a:r>
              <a:rPr lang="en-US"/>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Line 6"/>
          <p:cNvSpPr>
            <a:spLocks noChangeShapeType="1"/>
          </p:cNvSpPr>
          <p:nvPr/>
        </p:nvSpPr>
        <p:spPr bwMode="auto">
          <a:xfrm flipV="1">
            <a:off x="762000" y="1136650"/>
            <a:ext cx="7467600" cy="6350"/>
          </a:xfrm>
          <a:prstGeom prst="line">
            <a:avLst/>
          </a:prstGeom>
          <a:noFill/>
          <a:ln w="9525">
            <a:solidFill>
              <a:srgbClr val="7AA696"/>
            </a:solidFill>
            <a:round/>
            <a:headEnd/>
            <a:tailEnd/>
          </a:ln>
          <a:effectLst/>
        </p:spPr>
        <p:txBody>
          <a:bodyPr/>
          <a:lstStyle/>
          <a:p>
            <a:pPr eaLnBrk="0" hangingPunct="0">
              <a:defRPr/>
            </a:pPr>
            <a:endParaRPr lang="en-US"/>
          </a:p>
        </p:txBody>
      </p:sp>
      <p:sp>
        <p:nvSpPr>
          <p:cNvPr id="8" name="Title 7"/>
          <p:cNvSpPr>
            <a:spLocks noGrp="1"/>
          </p:cNvSpPr>
          <p:nvPr>
            <p:ph type="title"/>
          </p:nvPr>
        </p:nvSpPr>
        <p:spPr>
          <a:xfrm>
            <a:off x="685800" y="530352"/>
            <a:ext cx="8229600" cy="630936"/>
          </a:xfrm>
          <a:prstGeom prst="rect">
            <a:avLst/>
          </a:prstGeom>
        </p:spPr>
        <p:txBody>
          <a:bodyPr/>
          <a:lstStyle>
            <a:lvl1pPr algn="l">
              <a:defRPr sz="3000">
                <a:latin typeface="Univers LT Std 57 Cn" pitchFamily="34" charset="0"/>
              </a:defRPr>
            </a:lvl1pPr>
          </a:lstStyle>
          <a:p>
            <a:r>
              <a:rPr lang="en-US"/>
              <a:t>Click to edit Master title style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0">
                <a:solidFill>
                  <a:schemeClr val="tx1"/>
                </a:solidFill>
                <a:latin typeface="Univers LT Std 47 Cn Lt"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buNone/>
              <a:defRPr sz="1800">
                <a:solidFill>
                  <a:schemeClr val="tx1"/>
                </a:solidFill>
                <a:latin typeface="Univers LT Std 47 Cn Lt" pitchFamily="34" charset="0"/>
              </a:defRPr>
            </a:lvl1pPr>
            <a:lvl2pPr>
              <a:buClr>
                <a:srgbClr val="5F6062"/>
              </a:buClr>
              <a:buFont typeface="Arial" pitchFamily="34" charset="0"/>
              <a:buChar char="•"/>
              <a:defRPr sz="1800">
                <a:solidFill>
                  <a:srgbClr val="5F6062"/>
                </a:solidFill>
                <a:latin typeface="Univers LT Std 47 Cn Lt" pitchFamily="34" charset="0"/>
              </a:defRPr>
            </a:lvl2pPr>
            <a:lvl3pPr>
              <a:buClr>
                <a:srgbClr val="5F6062"/>
              </a:buClr>
              <a:buFont typeface="Arial" pitchFamily="34" charset="0"/>
              <a:buChar char="•"/>
              <a:defRPr sz="1800">
                <a:solidFill>
                  <a:srgbClr val="5F6062"/>
                </a:solidFill>
                <a:latin typeface="Univers LT Std 47 Cn Lt" pitchFamily="34" charset="0"/>
              </a:defRPr>
            </a:lvl3pPr>
            <a:lvl4pPr>
              <a:buClr>
                <a:srgbClr val="5F6062"/>
              </a:buClr>
              <a:buFont typeface="Arial" pitchFamily="34" charset="0"/>
              <a:buChar char="•"/>
              <a:defRPr sz="1800">
                <a:solidFill>
                  <a:srgbClr val="5F6062"/>
                </a:solidFill>
                <a:latin typeface="Univers LT Std 47 Cn Lt" pitchFamily="34" charset="0"/>
              </a:defRPr>
            </a:lvl4pPr>
            <a:lvl5pPr>
              <a:buClr>
                <a:srgbClr val="5F6062"/>
              </a:buClr>
              <a:buFont typeface="Arial" pitchFamily="34" charset="0"/>
              <a:buChar char="•"/>
              <a:defRPr sz="1800">
                <a:solidFill>
                  <a:srgbClr val="5F6062"/>
                </a:solidFill>
                <a:latin typeface="Univers LT Std 47 Cn Lt"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600">
                <a:solidFill>
                  <a:srgbClr val="5F6062"/>
                </a:solidFill>
                <a:latin typeface="Univers LT Std 47 Cn Lt"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2"/>
          <p:cNvSpPr>
            <a:spLocks noChangeArrowheads="1"/>
          </p:cNvSpPr>
          <p:nvPr/>
        </p:nvSpPr>
        <p:spPr bwMode="auto">
          <a:xfrm>
            <a:off x="119063" y="119063"/>
            <a:ext cx="8915400" cy="6629400"/>
          </a:xfrm>
          <a:prstGeom prst="rect">
            <a:avLst/>
          </a:prstGeom>
          <a:noFill/>
          <a:ln w="228600">
            <a:solidFill>
              <a:srgbClr val="7AA696"/>
            </a:solidFill>
            <a:miter lim="800000"/>
            <a:headEnd/>
            <a:tailEnd/>
          </a:ln>
          <a:effectLst/>
        </p:spPr>
        <p:txBody>
          <a:bodyPr wrap="none" anchor="ctr"/>
          <a:lstStyle/>
          <a:p>
            <a:pPr eaLnBrk="0" hangingPunct="0">
              <a:defRPr/>
            </a:pPr>
            <a:endParaRPr lang="en-US"/>
          </a:p>
        </p:txBody>
      </p:sp>
      <p:pic>
        <p:nvPicPr>
          <p:cNvPr id="1027" name="Picture 6"/>
          <p:cNvPicPr>
            <a:picLocks noChangeAspect="1" noChangeArrowheads="1"/>
          </p:cNvPicPr>
          <p:nvPr/>
        </p:nvPicPr>
        <p:blipFill>
          <a:blip r:embed="rId13" cstate="print"/>
          <a:srcRect/>
          <a:stretch>
            <a:fillRect/>
          </a:stretch>
        </p:blipFill>
        <p:spPr bwMode="auto">
          <a:xfrm>
            <a:off x="758825" y="6245225"/>
            <a:ext cx="2487613" cy="247650"/>
          </a:xfrm>
          <a:prstGeom prst="rect">
            <a:avLst/>
          </a:prstGeom>
          <a:noFill/>
          <a:ln w="9525">
            <a:noFill/>
            <a:miter lim="800000"/>
            <a:headEnd/>
            <a:tailEnd/>
          </a:ln>
        </p:spPr>
      </p:pic>
      <p:sp>
        <p:nvSpPr>
          <p:cNvPr id="24" name="Text Box 7"/>
          <p:cNvSpPr txBox="1">
            <a:spLocks noChangeArrowheads="1"/>
          </p:cNvSpPr>
          <p:nvPr/>
        </p:nvSpPr>
        <p:spPr bwMode="auto">
          <a:xfrm>
            <a:off x="3249613" y="6199188"/>
            <a:ext cx="2341562" cy="304800"/>
          </a:xfrm>
          <a:prstGeom prst="rect">
            <a:avLst/>
          </a:prstGeom>
          <a:noFill/>
          <a:ln w="9525">
            <a:noFill/>
            <a:miter lim="800000"/>
            <a:headEnd/>
            <a:tailEnd/>
          </a:ln>
        </p:spPr>
        <p:txBody>
          <a:bodyPr>
            <a:spAutoFit/>
          </a:bodyPr>
          <a:lstStyle/>
          <a:p>
            <a:pPr algn="ctr" eaLnBrk="0" hangingPunct="0">
              <a:spcBef>
                <a:spcPct val="50000"/>
              </a:spcBef>
              <a:defRPr/>
            </a:pPr>
            <a:r>
              <a:rPr lang="en-US" sz="1400" b="1" dirty="0">
                <a:solidFill>
                  <a:srgbClr val="808080"/>
                </a:solidFill>
                <a:latin typeface="Univers LT Std 57 Cn" pitchFamily="34" charset="0"/>
              </a:rPr>
              <a:t>www.northinfo.com</a:t>
            </a:r>
          </a:p>
        </p:txBody>
      </p:sp>
      <p:sp>
        <p:nvSpPr>
          <p:cNvPr id="8" name="TextBox 7"/>
          <p:cNvSpPr txBox="1"/>
          <p:nvPr userDrawn="1"/>
        </p:nvSpPr>
        <p:spPr>
          <a:xfrm>
            <a:off x="7239000" y="6199188"/>
            <a:ext cx="1143000" cy="301625"/>
          </a:xfrm>
          <a:prstGeom prst="rect">
            <a:avLst/>
          </a:prstGeom>
          <a:noFill/>
        </p:spPr>
        <p:txBody>
          <a:bodyPr>
            <a:spAutoFit/>
          </a:bodyPr>
          <a:lstStyle/>
          <a:p>
            <a:pPr algn="r" eaLnBrk="0" hangingPunct="0">
              <a:defRPr/>
            </a:pPr>
            <a:r>
              <a:rPr lang="en-US" sz="1400" dirty="0">
                <a:solidFill>
                  <a:srgbClr val="808080"/>
                </a:solidFill>
                <a:latin typeface="Univers LT Std 57 Cn" pitchFamily="34" charset="0"/>
              </a:rPr>
              <a:t>Slide </a:t>
            </a:r>
            <a:fld id="{361A5CE0-DB7A-456C-9109-81B6777B8B83}" type="slidenum">
              <a:rPr lang="en-US" sz="1400">
                <a:solidFill>
                  <a:srgbClr val="808080"/>
                </a:solidFill>
                <a:latin typeface="Univers LT Std 57 Cn" pitchFamily="34" charset="0"/>
              </a:rPr>
              <a:pPr algn="r" eaLnBrk="0" hangingPunct="0">
                <a:defRPr/>
              </a:pPr>
              <a:t>‹#›</a:t>
            </a:fld>
            <a:endParaRPr lang="en-US" sz="1400" dirty="0">
              <a:solidFill>
                <a:srgbClr val="808080"/>
              </a:solidFill>
              <a:latin typeface="Univers LT Std 57 Cn" pitchFamily="34" charset="0"/>
            </a:endParaRPr>
          </a:p>
        </p:txBody>
      </p:sp>
    </p:spTree>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5" r:id="rId4"/>
    <p:sldLayoutId id="2147483759" r:id="rId5"/>
    <p:sldLayoutId id="2147483760" r:id="rId6"/>
    <p:sldLayoutId id="2147483761" r:id="rId7"/>
    <p:sldLayoutId id="2147483754" r:id="rId8"/>
    <p:sldLayoutId id="2147483753" r:id="rId9"/>
    <p:sldLayoutId id="2147483762" r:id="rId10"/>
    <p:sldLayoutId id="2147483763"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northinfo.com/Documents/939.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northinfo.com/Documents/848.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northinfo.com/documents/575.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2"/>
          <p:cNvSpPr>
            <a:spLocks noGrp="1"/>
          </p:cNvSpPr>
          <p:nvPr>
            <p:ph type="title"/>
          </p:nvPr>
        </p:nvSpPr>
        <p:spPr bwMode="auto">
          <a:xfrm>
            <a:off x="800100" y="2057400"/>
            <a:ext cx="7543800" cy="990600"/>
          </a:xfrm>
          <a:noFill/>
          <a:ln>
            <a:miter lim="800000"/>
            <a:headEnd/>
            <a:tailEnd/>
          </a:ln>
        </p:spPr>
        <p:txBody>
          <a:bodyPr vert="horz" wrap="square" lIns="91440" tIns="45720" rIns="91440" bIns="45720" numCol="1" anchor="t" anchorCtr="0" compatLnSpc="1">
            <a:prstTxWarp prst="textNoShape">
              <a:avLst/>
            </a:prstTxWarp>
          </a:bodyPr>
          <a:lstStyle/>
          <a:p>
            <a:r>
              <a:rPr lang="en-US" sz="3200" dirty="0" smtClean="0">
                <a:latin typeface="Univers LT Std 57 Cn"/>
              </a:rPr>
              <a:t>How the Pandemic Taught Us to Turn Smart Beta into Real Alpha</a:t>
            </a:r>
            <a:br>
              <a:rPr lang="en-US" sz="3200" dirty="0" smtClean="0">
                <a:latin typeface="Univers LT Std 57 Cn"/>
              </a:rPr>
            </a:br>
            <a:r>
              <a:rPr lang="en-US" sz="2000" dirty="0" smtClean="0">
                <a:latin typeface="Univers LT Std 57 Cn"/>
              </a:rPr>
              <a:t>Forthcoming in </a:t>
            </a:r>
            <a:r>
              <a:rPr lang="en-US" sz="2000" i="1" dirty="0" smtClean="0">
                <a:latin typeface="Univers LT Std 57 Cn"/>
              </a:rPr>
              <a:t>Journal of Asset Management</a:t>
            </a:r>
            <a:endParaRPr lang="en-US" sz="2000" i="1" dirty="0">
              <a:latin typeface="Univers LT Std 57 Cn"/>
            </a:endParaRPr>
          </a:p>
        </p:txBody>
      </p:sp>
      <p:sp>
        <p:nvSpPr>
          <p:cNvPr id="15362" name="Content Placeholder 3"/>
          <p:cNvSpPr>
            <a:spLocks noGrp="1"/>
          </p:cNvSpPr>
          <p:nvPr>
            <p:ph sz="quarter" idx="11"/>
          </p:nvPr>
        </p:nvSpPr>
        <p:spPr bwMode="auto">
          <a:xfrm>
            <a:off x="630238" y="5257800"/>
            <a:ext cx="6400800" cy="3937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a:latin typeface="Univers LT Std 47 Cn Lt"/>
              </a:rPr>
              <a:t>Dan </a:t>
            </a:r>
            <a:r>
              <a:rPr lang="en-US" dirty="0" err="1" smtClean="0">
                <a:latin typeface="Univers LT Std 47 Cn Lt"/>
              </a:rPr>
              <a:t>diBartolomeo</a:t>
            </a:r>
            <a:r>
              <a:rPr lang="en-US" dirty="0" smtClean="0">
                <a:latin typeface="Univers LT Std 47 Cn Lt"/>
              </a:rPr>
              <a:t> and Chris </a:t>
            </a:r>
            <a:r>
              <a:rPr lang="en-US" dirty="0" err="1" smtClean="0">
                <a:latin typeface="Univers LT Std 47 Cn Lt"/>
              </a:rPr>
              <a:t>Kantos</a:t>
            </a:r>
            <a:r>
              <a:rPr lang="en-US" dirty="0">
                <a:latin typeface="Univers LT Std 47 Cn Lt"/>
              </a:rPr>
              <a:t>	</a:t>
            </a:r>
          </a:p>
          <a:p>
            <a:pPr eaLnBrk="1" hangingPunct="1"/>
            <a:endParaRPr lang="en-US" dirty="0">
              <a:latin typeface="Univers LT Std 47 Cn Lt"/>
            </a:endParaRPr>
          </a:p>
        </p:txBody>
      </p:sp>
      <p:sp>
        <p:nvSpPr>
          <p:cNvPr id="15363" name="Content Placeholder 4"/>
          <p:cNvSpPr>
            <a:spLocks noGrp="1"/>
          </p:cNvSpPr>
          <p:nvPr>
            <p:ph sz="quarter" idx="12"/>
          </p:nvPr>
        </p:nvSpPr>
        <p:spPr bwMode="auto">
          <a:xfrm>
            <a:off x="630238" y="5559425"/>
            <a:ext cx="6400800" cy="769441"/>
          </a:xfrm>
          <a:noFill/>
          <a:ln>
            <a:miter lim="800000"/>
            <a:headEnd/>
            <a:tailEnd/>
          </a:ln>
        </p:spPr>
        <p:txBody>
          <a:bodyPr vert="horz" lIns="91440" tIns="45720" rIns="91440" bIns="45720" numCol="1" anchor="t" anchorCtr="0" compatLnSpc="1">
            <a:prstTxWarp prst="textNoShape">
              <a:avLst/>
            </a:prstTxWarp>
          </a:bodyPr>
          <a:lstStyle/>
          <a:p>
            <a:pPr eaLnBrk="1" hangingPunct="1"/>
            <a:r>
              <a:rPr lang="en-US" dirty="0" smtClean="0">
                <a:latin typeface="Univers LT Std 57 Cn"/>
              </a:rPr>
              <a:t>Spaulding Group </a:t>
            </a:r>
          </a:p>
          <a:p>
            <a:pPr eaLnBrk="1" hangingPunct="1"/>
            <a:r>
              <a:rPr lang="en-US" dirty="0" smtClean="0">
                <a:latin typeface="Univers LT Std 57 Cn"/>
              </a:rPr>
              <a:t>November 2020</a:t>
            </a:r>
            <a:endParaRPr lang="en-US" dirty="0">
              <a:latin typeface="Univers LT Std 57 Cn"/>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D73E46-07E7-4B66-BC2C-CA9E8693F269}"/>
              </a:ext>
            </a:extLst>
          </p:cNvPr>
          <p:cNvSpPr>
            <a:spLocks noGrp="1"/>
          </p:cNvSpPr>
          <p:nvPr>
            <p:ph type="title"/>
          </p:nvPr>
        </p:nvSpPr>
        <p:spPr/>
        <p:txBody>
          <a:bodyPr/>
          <a:lstStyle/>
          <a:p>
            <a:r>
              <a:rPr lang="en-US" dirty="0" smtClean="0"/>
              <a:t>Catastrophe Bonds </a:t>
            </a:r>
            <a:r>
              <a:rPr lang="en-US" dirty="0"/>
              <a:t>and Lottery Tickets</a:t>
            </a:r>
          </a:p>
        </p:txBody>
      </p:sp>
      <p:sp>
        <p:nvSpPr>
          <p:cNvPr id="3" name="Content Placeholder 2">
            <a:extLst>
              <a:ext uri="{FF2B5EF4-FFF2-40B4-BE49-F238E27FC236}">
                <a16:creationId xmlns:a16="http://schemas.microsoft.com/office/drawing/2014/main" xmlns="" id="{1005AA78-80DA-4933-BDA6-DBB3337FB436}"/>
              </a:ext>
            </a:extLst>
          </p:cNvPr>
          <p:cNvSpPr>
            <a:spLocks noGrp="1"/>
          </p:cNvSpPr>
          <p:nvPr>
            <p:ph idx="1"/>
          </p:nvPr>
        </p:nvSpPr>
        <p:spPr/>
        <p:txBody>
          <a:bodyPr/>
          <a:lstStyle/>
          <a:p>
            <a:r>
              <a:rPr lang="en-US" sz="2000" dirty="0"/>
              <a:t>One way to reconcile the CAPM and with the existence of rare, but large events is to think of investors being long the equity market and a short a lottery ticket where </a:t>
            </a:r>
            <a:r>
              <a:rPr lang="en-US" sz="2000" b="1" dirty="0"/>
              <a:t>they </a:t>
            </a:r>
            <a:r>
              <a:rPr lang="en-US" sz="2000" dirty="0"/>
              <a:t>randomly sustain large losses. </a:t>
            </a:r>
            <a:endParaRPr lang="en-US" sz="2000" dirty="0" smtClean="0"/>
          </a:p>
          <a:p>
            <a:pPr lvl="1"/>
            <a:r>
              <a:rPr lang="en-US" dirty="0" smtClean="0"/>
              <a:t>Similar to the concept of catastrophe bonds in fixed income</a:t>
            </a:r>
            <a:r>
              <a:rPr lang="en-US" dirty="0"/>
              <a:t/>
            </a:r>
            <a:br>
              <a:rPr lang="en-US" dirty="0"/>
            </a:br>
            <a:endParaRPr lang="en-US" sz="1000" dirty="0"/>
          </a:p>
          <a:p>
            <a:r>
              <a:rPr lang="en-US" sz="2000" dirty="0"/>
              <a:t>Since the rare events are rare and random, the </a:t>
            </a:r>
            <a:r>
              <a:rPr lang="en-US" sz="2000" i="1" dirty="0">
                <a:solidFill>
                  <a:srgbClr val="C00000"/>
                </a:solidFill>
              </a:rPr>
              <a:t>expectation of the correlation between lottery payoffs and the market is zero</a:t>
            </a:r>
            <a:r>
              <a:rPr lang="en-US" sz="2000" dirty="0"/>
              <a:t>.</a:t>
            </a:r>
          </a:p>
          <a:p>
            <a:pPr lvl="1"/>
            <a:r>
              <a:rPr lang="en-US" dirty="0" smtClean="0"/>
              <a:t>Our very risky position </a:t>
            </a:r>
            <a:r>
              <a:rPr lang="en-US" dirty="0"/>
              <a:t>in lottery tickets therefore has zero </a:t>
            </a:r>
            <a:r>
              <a:rPr lang="en-US" dirty="0" smtClean="0"/>
              <a:t>beta</a:t>
            </a:r>
            <a:endParaRPr lang="en-US" dirty="0"/>
          </a:p>
          <a:p>
            <a:pPr lvl="1"/>
            <a:r>
              <a:rPr lang="en-US" dirty="0"/>
              <a:t>Barro (2005) and </a:t>
            </a:r>
            <a:r>
              <a:rPr lang="en-US" dirty="0" err="1"/>
              <a:t>Gabaix</a:t>
            </a:r>
            <a:r>
              <a:rPr lang="en-US" dirty="0"/>
              <a:t> (2009) argue that investors are aware of the potential for rare, large losses and demand a high equity risk premium.  </a:t>
            </a:r>
          </a:p>
          <a:p>
            <a:pPr lvl="1"/>
            <a:r>
              <a:rPr lang="en-US" dirty="0"/>
              <a:t>If the implicit </a:t>
            </a:r>
            <a:r>
              <a:rPr lang="en-US" dirty="0" smtClean="0"/>
              <a:t>“catastrophe loss</a:t>
            </a:r>
            <a:r>
              <a:rPr lang="en-US" dirty="0"/>
              <a:t>” asset is unavoidably built into an investor’s market exposure, this qualifies under Black version of CAPM as the zero beta risky asset.  </a:t>
            </a:r>
          </a:p>
          <a:p>
            <a:pPr lvl="1"/>
            <a:r>
              <a:rPr lang="en-US" dirty="0"/>
              <a:t>The expectation of rare, large losses implies that the expected distribution of equity market returns will have </a:t>
            </a:r>
            <a:r>
              <a:rPr lang="en-US" i="1" dirty="0">
                <a:solidFill>
                  <a:srgbClr val="C00000"/>
                </a:solidFill>
              </a:rPr>
              <a:t>negative skew and positive excess kurtosis</a:t>
            </a:r>
            <a:r>
              <a:rPr lang="en-US" dirty="0"/>
              <a:t> over finite intervals.  </a:t>
            </a:r>
          </a:p>
          <a:p>
            <a:endParaRPr lang="en-US" dirty="0"/>
          </a:p>
          <a:p>
            <a:pPr lvl="1"/>
            <a:endParaRPr lang="en-US" dirty="0"/>
          </a:p>
        </p:txBody>
      </p:sp>
    </p:spTree>
    <p:extLst>
      <p:ext uri="{BB962C8B-B14F-4D97-AF65-F5344CB8AC3E}">
        <p14:creationId xmlns:p14="http://schemas.microsoft.com/office/powerpoint/2010/main" val="41442984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752582-3867-4338-98DC-DD02EC06D7A6}"/>
              </a:ext>
            </a:extLst>
          </p:cNvPr>
          <p:cNvSpPr>
            <a:spLocks noGrp="1"/>
          </p:cNvSpPr>
          <p:nvPr>
            <p:ph type="title"/>
          </p:nvPr>
        </p:nvSpPr>
        <p:spPr/>
        <p:txBody>
          <a:bodyPr/>
          <a:lstStyle/>
          <a:p>
            <a:r>
              <a:rPr lang="en-US" dirty="0"/>
              <a:t>Patching CAPM for Higher Moments</a:t>
            </a:r>
          </a:p>
        </p:txBody>
      </p:sp>
      <p:sp>
        <p:nvSpPr>
          <p:cNvPr id="3" name="Content Placeholder 2">
            <a:extLst>
              <a:ext uri="{FF2B5EF4-FFF2-40B4-BE49-F238E27FC236}">
                <a16:creationId xmlns:a16="http://schemas.microsoft.com/office/drawing/2014/main" xmlns="" id="{77167CD9-B329-42CC-8003-8F3F693EAC39}"/>
              </a:ext>
            </a:extLst>
          </p:cNvPr>
          <p:cNvSpPr>
            <a:spLocks noGrp="1"/>
          </p:cNvSpPr>
          <p:nvPr>
            <p:ph idx="1"/>
          </p:nvPr>
        </p:nvSpPr>
        <p:spPr/>
        <p:txBody>
          <a:bodyPr/>
          <a:lstStyle/>
          <a:p>
            <a:r>
              <a:rPr lang="en-US" sz="2000" dirty="0"/>
              <a:t>A common approach to reconciling return distributions with higher moments when they are </a:t>
            </a:r>
            <a:r>
              <a:rPr lang="en-US" sz="2000" i="1" dirty="0"/>
              <a:t>assumed </a:t>
            </a:r>
            <a:r>
              <a:rPr lang="en-US" sz="2000" dirty="0"/>
              <a:t>to be normal is the method of Cornish and Fisher (1937)</a:t>
            </a:r>
            <a:br>
              <a:rPr lang="en-US" sz="2000" dirty="0"/>
            </a:br>
            <a:endParaRPr lang="en-US" sz="800" dirty="0"/>
          </a:p>
          <a:p>
            <a:r>
              <a:rPr lang="en-US" sz="2000" dirty="0"/>
              <a:t>Essentially we adjust the expected volatility of the market portfolio to account for the effects of skew and kurtosis. </a:t>
            </a:r>
          </a:p>
          <a:p>
            <a:pPr lvl="1"/>
            <a:r>
              <a:rPr lang="en-US" dirty="0"/>
              <a:t>For example, consider an asset 8% expected return with an estimated annual volatility of 10% under the normal distribution assumption. </a:t>
            </a:r>
          </a:p>
          <a:p>
            <a:pPr lvl="1"/>
            <a:r>
              <a:rPr lang="en-US" dirty="0"/>
              <a:t>If we assume a 6% annual likelihood of a 50% loss, the expected return drops to 5.2% and effective volatility of this asset goes from 10% to 23%. </a:t>
            </a:r>
            <a:br>
              <a:rPr lang="en-US" dirty="0"/>
            </a:br>
            <a:endParaRPr lang="en-US" sz="800" dirty="0"/>
          </a:p>
          <a:p>
            <a:r>
              <a:rPr lang="en-US" sz="2000" dirty="0"/>
              <a:t>It should follow that investors will demand additional return compensation for the </a:t>
            </a:r>
            <a:r>
              <a:rPr lang="en-US" sz="2000" dirty="0">
                <a:solidFill>
                  <a:srgbClr val="C00000"/>
                </a:solidFill>
              </a:rPr>
              <a:t>lost return and increased risk</a:t>
            </a:r>
            <a:r>
              <a:rPr lang="en-US" sz="2000" dirty="0"/>
              <a:t>, increasing the magnitude of the portion of equity risk premium </a:t>
            </a:r>
            <a:r>
              <a:rPr lang="en-US" sz="2000" dirty="0">
                <a:solidFill>
                  <a:srgbClr val="7030A0"/>
                </a:solidFill>
              </a:rPr>
              <a:t>(</a:t>
            </a:r>
            <a:r>
              <a:rPr lang="en-US" sz="2000" dirty="0" err="1">
                <a:solidFill>
                  <a:srgbClr val="7030A0"/>
                </a:solidFill>
              </a:rPr>
              <a:t>R</a:t>
            </a:r>
            <a:r>
              <a:rPr lang="en-US" sz="2000" baseline="-25000" dirty="0" err="1">
                <a:solidFill>
                  <a:srgbClr val="7030A0"/>
                </a:solidFill>
              </a:rPr>
              <a:t>mt</a:t>
            </a:r>
            <a:r>
              <a:rPr lang="en-US" sz="2000" dirty="0">
                <a:solidFill>
                  <a:srgbClr val="7030A0"/>
                </a:solidFill>
              </a:rPr>
              <a:t>- R</a:t>
            </a:r>
            <a:r>
              <a:rPr lang="en-US" sz="2000" baseline="-25000" dirty="0">
                <a:solidFill>
                  <a:srgbClr val="7030A0"/>
                </a:solidFill>
              </a:rPr>
              <a:t>f</a:t>
            </a:r>
            <a:r>
              <a:rPr lang="en-US" sz="2000" dirty="0">
                <a:solidFill>
                  <a:srgbClr val="7030A0"/>
                </a:solidFill>
              </a:rPr>
              <a:t>)</a:t>
            </a:r>
            <a:r>
              <a:rPr lang="en-US" sz="2000" dirty="0"/>
              <a:t> that is attributable to R</a:t>
            </a:r>
            <a:r>
              <a:rPr lang="en-US" sz="2000" baseline="-25000" dirty="0"/>
              <a:t>0t</a:t>
            </a:r>
            <a:r>
              <a:rPr lang="en-US" sz="2000" dirty="0"/>
              <a:t> and reducing the slope of the SML </a:t>
            </a:r>
            <a:r>
              <a:rPr lang="en-US" sz="2000" dirty="0">
                <a:solidFill>
                  <a:srgbClr val="7030A0"/>
                </a:solidFill>
              </a:rPr>
              <a:t>(</a:t>
            </a:r>
            <a:r>
              <a:rPr lang="en-US" sz="2000" dirty="0" err="1">
                <a:solidFill>
                  <a:srgbClr val="7030A0"/>
                </a:solidFill>
              </a:rPr>
              <a:t>R</a:t>
            </a:r>
            <a:r>
              <a:rPr lang="en-US" sz="2000" baseline="-25000" dirty="0" err="1">
                <a:solidFill>
                  <a:srgbClr val="7030A0"/>
                </a:solidFill>
              </a:rPr>
              <a:t>mt</a:t>
            </a:r>
            <a:r>
              <a:rPr lang="en-US" sz="2000" dirty="0">
                <a:solidFill>
                  <a:srgbClr val="7030A0"/>
                </a:solidFill>
              </a:rPr>
              <a:t>- R</a:t>
            </a:r>
            <a:r>
              <a:rPr lang="en-US" sz="2000" baseline="-25000" dirty="0">
                <a:solidFill>
                  <a:srgbClr val="7030A0"/>
                </a:solidFill>
              </a:rPr>
              <a:t>0t</a:t>
            </a:r>
            <a:r>
              <a:rPr lang="en-US" sz="2000" dirty="0">
                <a:solidFill>
                  <a:srgbClr val="7030A0"/>
                </a:solidFill>
              </a:rPr>
              <a:t>)</a:t>
            </a:r>
            <a:r>
              <a:rPr lang="en-US" sz="2000" dirty="0"/>
              <a:t> </a:t>
            </a:r>
          </a:p>
        </p:txBody>
      </p:sp>
    </p:spTree>
    <p:extLst>
      <p:ext uri="{BB962C8B-B14F-4D97-AF65-F5344CB8AC3E}">
        <p14:creationId xmlns:p14="http://schemas.microsoft.com/office/powerpoint/2010/main" val="25150387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Answer is Always Six</a:t>
            </a:r>
          </a:p>
        </p:txBody>
      </p:sp>
      <p:sp>
        <p:nvSpPr>
          <p:cNvPr id="3" name="Content Placeholder 2"/>
          <p:cNvSpPr>
            <a:spLocks noGrp="1"/>
          </p:cNvSpPr>
          <p:nvPr>
            <p:ph idx="1"/>
          </p:nvPr>
        </p:nvSpPr>
        <p:spPr/>
        <p:txBody>
          <a:bodyPr/>
          <a:lstStyle/>
          <a:p>
            <a:r>
              <a:rPr lang="en-US" dirty="0"/>
              <a:t>There are three components of the expectation of R0</a:t>
            </a:r>
            <a:br>
              <a:rPr lang="en-US" dirty="0"/>
            </a:br>
            <a:endParaRPr lang="en-US" dirty="0"/>
          </a:p>
          <a:p>
            <a:r>
              <a:rPr lang="en-US" dirty="0"/>
              <a:t>The first is the time value of money, </a:t>
            </a:r>
            <a:r>
              <a:rPr lang="en-US" dirty="0" err="1"/>
              <a:t>R</a:t>
            </a:r>
            <a:r>
              <a:rPr lang="en-US" baseline="-25000" dirty="0" err="1"/>
              <a:t>f</a:t>
            </a:r>
            <a:r>
              <a:rPr lang="en-US" dirty="0"/>
              <a:t/>
            </a:r>
            <a:br>
              <a:rPr lang="en-US" dirty="0"/>
            </a:br>
            <a:r>
              <a:rPr lang="en-US" dirty="0"/>
              <a:t> </a:t>
            </a:r>
          </a:p>
          <a:p>
            <a:r>
              <a:rPr lang="en-US" dirty="0"/>
              <a:t>The second is the change in the expected mean of the distribution</a:t>
            </a:r>
          </a:p>
          <a:p>
            <a:pPr lvl="1"/>
            <a:r>
              <a:rPr lang="en-US" dirty="0"/>
              <a:t>In our previous example, (8-5.2) = 2.8%</a:t>
            </a:r>
            <a:br>
              <a:rPr lang="en-US" dirty="0"/>
            </a:br>
            <a:endParaRPr lang="en-US" dirty="0"/>
          </a:p>
          <a:p>
            <a:r>
              <a:rPr lang="en-US" dirty="0"/>
              <a:t>The third is incremental return that investors will demand for the increase in effective volatility</a:t>
            </a:r>
          </a:p>
          <a:p>
            <a:pPr lvl="1"/>
            <a:r>
              <a:rPr lang="en-US" dirty="0"/>
              <a:t>In the example, the expectation of the incremental return is (23-10)/6 = 2.16%</a:t>
            </a:r>
          </a:p>
          <a:p>
            <a:pPr lvl="1"/>
            <a:r>
              <a:rPr lang="en-US" dirty="0"/>
              <a:t>For our hypothetical, the effect of including our “short lottery ticket” is 4.96%, a large fraction of usual expectations of the equity risk premium</a:t>
            </a:r>
          </a:p>
          <a:p>
            <a:pPr lvl="1"/>
            <a:r>
              <a:rPr lang="en-US" dirty="0"/>
              <a:t>The rationale for the denominator of six was explained in a recent webinar, </a:t>
            </a:r>
            <a:r>
              <a:rPr lang="en-US" dirty="0">
                <a:hlinkClick r:id="rId2"/>
              </a:rPr>
              <a:t>https://www.northinfo.com/Documents/939.pdf</a:t>
            </a:r>
            <a:endParaRPr lang="en-US" dirty="0"/>
          </a:p>
          <a:p>
            <a:pPr lvl="1"/>
            <a:endParaRPr lang="en-US" dirty="0"/>
          </a:p>
          <a:p>
            <a:pPr lvl="1"/>
            <a:endParaRPr lang="en-US" dirty="0"/>
          </a:p>
        </p:txBody>
      </p:sp>
    </p:spTree>
    <p:extLst>
      <p:ext uri="{BB962C8B-B14F-4D97-AF65-F5344CB8AC3E}">
        <p14:creationId xmlns:p14="http://schemas.microsoft.com/office/powerpoint/2010/main" val="3723922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Alternative Approach</a:t>
            </a:r>
          </a:p>
        </p:txBody>
      </p:sp>
      <p:sp>
        <p:nvSpPr>
          <p:cNvPr id="3" name="Content Placeholder 2"/>
          <p:cNvSpPr>
            <a:spLocks noGrp="1"/>
          </p:cNvSpPr>
          <p:nvPr>
            <p:ph idx="1"/>
          </p:nvPr>
        </p:nvSpPr>
        <p:spPr/>
        <p:txBody>
          <a:bodyPr/>
          <a:lstStyle/>
          <a:p>
            <a:r>
              <a:rPr lang="en-US" sz="2000" dirty="0"/>
              <a:t>Harvey and Siddique (2000) studies the impact of “co-skewness” across securities on asset pricing models.</a:t>
            </a:r>
            <a:br>
              <a:rPr lang="en-US" sz="2000" dirty="0"/>
            </a:br>
            <a:r>
              <a:rPr lang="en-US" sz="800" dirty="0"/>
              <a:t> </a:t>
            </a:r>
          </a:p>
          <a:p>
            <a:r>
              <a:rPr lang="en-US" sz="2000" dirty="0"/>
              <a:t>It considers how much a particular security contributes to the skewness of a broad portfolio. </a:t>
            </a:r>
          </a:p>
          <a:p>
            <a:pPr lvl="1"/>
            <a:r>
              <a:rPr lang="en-US" dirty="0"/>
              <a:t>In a large market decline driven by the onset of war, some equities would might be hurt a lot while other might actually prosper (e.g. defense contractors). </a:t>
            </a:r>
          </a:p>
          <a:p>
            <a:pPr lvl="1"/>
            <a:r>
              <a:rPr lang="en-US" dirty="0"/>
              <a:t>In the GFC, financial stocks were particularly impacted</a:t>
            </a:r>
          </a:p>
          <a:p>
            <a:pPr lvl="1"/>
            <a:r>
              <a:rPr lang="en-US" dirty="0"/>
              <a:t>In the coronavirus pandemic, airlines and hotels have been most strongly impacted, while many tech firms and pharma companies have done well.  </a:t>
            </a:r>
            <a:br>
              <a:rPr lang="en-US" dirty="0"/>
            </a:br>
            <a:endParaRPr lang="en-US" sz="800" dirty="0"/>
          </a:p>
          <a:p>
            <a:r>
              <a:rPr lang="en-US" sz="2000" dirty="0"/>
              <a:t>They conclude that the collective impact of “co-skewness” is on the order of 3.6% return per annum on a typical market index portfolio.  </a:t>
            </a:r>
          </a:p>
          <a:p>
            <a:pPr lvl="1"/>
            <a:r>
              <a:rPr lang="en-US" dirty="0"/>
              <a:t>“In the ballpark” of our estimate of the components of R</a:t>
            </a:r>
            <a:r>
              <a:rPr lang="en-US" baseline="-25000" dirty="0"/>
              <a:t>0</a:t>
            </a:r>
          </a:p>
          <a:p>
            <a:pPr lvl="1"/>
            <a:endParaRPr lang="en-US" sz="2000" dirty="0"/>
          </a:p>
        </p:txBody>
      </p:sp>
    </p:spTree>
    <p:extLst>
      <p:ext uri="{BB962C8B-B14F-4D97-AF65-F5344CB8AC3E}">
        <p14:creationId xmlns:p14="http://schemas.microsoft.com/office/powerpoint/2010/main" val="16292937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Bankruptcy Risk</a:t>
            </a:r>
          </a:p>
        </p:txBody>
      </p:sp>
      <p:sp>
        <p:nvSpPr>
          <p:cNvPr id="3" name="Content Placeholder 2"/>
          <p:cNvSpPr>
            <a:spLocks noGrp="1"/>
          </p:cNvSpPr>
          <p:nvPr>
            <p:ph idx="1"/>
          </p:nvPr>
        </p:nvSpPr>
        <p:spPr/>
        <p:txBody>
          <a:bodyPr/>
          <a:lstStyle/>
          <a:p>
            <a:r>
              <a:rPr lang="en-US" sz="2000" dirty="0"/>
              <a:t>Bankruptcies at the individual firm level are obviously more likely during periods of market stress.   The correlation across failures is a major source of “co-skewness”</a:t>
            </a:r>
          </a:p>
          <a:p>
            <a:pPr lvl="1"/>
            <a:r>
              <a:rPr lang="en-US" dirty="0"/>
              <a:t>The CAPM assumes that bankruptcies do not exist.  </a:t>
            </a:r>
          </a:p>
          <a:p>
            <a:pPr lvl="1"/>
            <a:r>
              <a:rPr lang="en-US" dirty="0"/>
              <a:t> Merton (1974) shows that bankruptcy risk can described as an option where the volatility of a firm’s asset value is the key input.</a:t>
            </a:r>
          </a:p>
          <a:p>
            <a:pPr lvl="1"/>
            <a:r>
              <a:rPr lang="en-US" dirty="0" err="1"/>
              <a:t>diBartolomeo</a:t>
            </a:r>
            <a:r>
              <a:rPr lang="en-US" dirty="0"/>
              <a:t> (</a:t>
            </a:r>
            <a:r>
              <a:rPr lang="en-US" i="1" dirty="0"/>
              <a:t>JOI</a:t>
            </a:r>
            <a:r>
              <a:rPr lang="en-US" dirty="0"/>
              <a:t>, 2010) shows that asset volatility is approximately equal to equity volatility divided by the firm’s debt/equity ratio</a:t>
            </a:r>
          </a:p>
          <a:p>
            <a:pPr lvl="1"/>
            <a:r>
              <a:rPr lang="en-US" dirty="0"/>
              <a:t>Several studies have shown that the excess return associated with successfully avoiding bankruptcies is on the order of 3% per annum. </a:t>
            </a:r>
            <a:r>
              <a:rPr lang="en-US" dirty="0">
                <a:hlinkClick r:id="rId2"/>
              </a:rPr>
              <a:t>https://www.northinfo.com/Documents/848.pdf</a:t>
            </a:r>
            <a:r>
              <a:rPr lang="en-US" dirty="0"/>
              <a:t/>
            </a:r>
            <a:br>
              <a:rPr lang="en-US" dirty="0"/>
            </a:br>
            <a:endParaRPr lang="en-US" sz="800" dirty="0"/>
          </a:p>
          <a:p>
            <a:r>
              <a:rPr lang="en-US" sz="2000" dirty="0">
                <a:solidFill>
                  <a:srgbClr val="7030A0"/>
                </a:solidFill>
              </a:rPr>
              <a:t>If total volatility contributes to bankruptcy losses, but the return associated with beta risk is upward sloping (positive SML) then the return from idiosyncratic risk at the firm level must be negative, while CAPM assumes zero.   </a:t>
            </a:r>
          </a:p>
        </p:txBody>
      </p:sp>
    </p:spTree>
    <p:extLst>
      <p:ext uri="{BB962C8B-B14F-4D97-AF65-F5344CB8AC3E}">
        <p14:creationId xmlns:p14="http://schemas.microsoft.com/office/powerpoint/2010/main" val="3814249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Northfield US Fundamental Model	</a:t>
            </a:r>
          </a:p>
        </p:txBody>
      </p:sp>
      <p:sp>
        <p:nvSpPr>
          <p:cNvPr id="3" name="Content Placeholder 2"/>
          <p:cNvSpPr>
            <a:spLocks noGrp="1"/>
          </p:cNvSpPr>
          <p:nvPr>
            <p:ph idx="1"/>
          </p:nvPr>
        </p:nvSpPr>
        <p:spPr/>
        <p:txBody>
          <a:bodyPr/>
          <a:lstStyle/>
          <a:p>
            <a:r>
              <a:rPr lang="en-US" sz="2000" dirty="0"/>
              <a:t>For empirical analysis of the our ideas, we can use the Northfield US Fundamental Model. </a:t>
            </a:r>
          </a:p>
          <a:p>
            <a:pPr lvl="1"/>
            <a:r>
              <a:rPr lang="en-US" dirty="0"/>
              <a:t>There is a large sample of data history extending back to January 1989.  Analytical changes to the model have been minimal (we got it right the first time) and do not effect this analysis. </a:t>
            </a:r>
          </a:p>
          <a:p>
            <a:pPr lvl="1"/>
            <a:r>
              <a:rPr lang="en-US" dirty="0"/>
              <a:t>ADRs are included to give some coverage of global equities  </a:t>
            </a:r>
          </a:p>
          <a:p>
            <a:pPr lvl="1"/>
            <a:r>
              <a:rPr lang="en-US" dirty="0"/>
              <a:t>The model is based in the class CAPM, with the alpha term subdivided into 66 “factor alphas” (11 unit normal style factors and 55 industries) </a:t>
            </a:r>
          </a:p>
          <a:p>
            <a:pPr lvl="1"/>
            <a:r>
              <a:rPr lang="en-US" dirty="0"/>
              <a:t>Estimation of the factor beta and factor alpha is weighted by the square root of capitalization which affords a balance between the influence of large cap stocks and the more numerous small cap stocks.  As noted in </a:t>
            </a:r>
            <a:r>
              <a:rPr lang="en-US" dirty="0" err="1"/>
              <a:t>Grinold</a:t>
            </a:r>
            <a:r>
              <a:rPr lang="en-US" dirty="0"/>
              <a:t> and Kahn (1995), there are also desirable statistical properties to this concept. </a:t>
            </a:r>
          </a:p>
          <a:p>
            <a:pPr lvl="1"/>
            <a:r>
              <a:rPr lang="en-US" dirty="0"/>
              <a:t>One of the “style factors” is a </a:t>
            </a:r>
            <a:r>
              <a:rPr lang="en-US" i="1" dirty="0">
                <a:solidFill>
                  <a:srgbClr val="7030A0"/>
                </a:solidFill>
              </a:rPr>
              <a:t>rescaled range measure of total volatility </a:t>
            </a:r>
            <a:r>
              <a:rPr lang="en-US" dirty="0">
                <a:solidFill>
                  <a:srgbClr val="7030A0"/>
                </a:solidFill>
              </a:rPr>
              <a:t>which we will use as our proxy for bankruptcy risk and thus likely contribution to the existence of higher moments in the market portfolio.  </a:t>
            </a:r>
            <a:r>
              <a:rPr lang="en-US" dirty="0"/>
              <a:t> </a:t>
            </a:r>
          </a:p>
        </p:txBody>
      </p:sp>
    </p:spTree>
    <p:extLst>
      <p:ext uri="{BB962C8B-B14F-4D97-AF65-F5344CB8AC3E}">
        <p14:creationId xmlns:p14="http://schemas.microsoft.com/office/powerpoint/2010/main" val="31943827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Fundamental Model Formulation</a:t>
            </a:r>
          </a:p>
        </p:txBody>
      </p:sp>
      <p:sp>
        <p:nvSpPr>
          <p:cNvPr id="3" name="Content Placeholder 2"/>
          <p:cNvSpPr>
            <a:spLocks noGrp="1"/>
          </p:cNvSpPr>
          <p:nvPr>
            <p:ph idx="1"/>
          </p:nvPr>
        </p:nvSpPr>
        <p:spPr/>
        <p:txBody>
          <a:bodyPr/>
          <a:lstStyle/>
          <a:p>
            <a:r>
              <a:rPr lang="en-US" sz="2000" dirty="0"/>
              <a:t>In the original form, our Fundamental Model is expressed as:</a:t>
            </a:r>
          </a:p>
          <a:p>
            <a:endParaRPr lang="en-US" sz="2000" dirty="0"/>
          </a:p>
          <a:p>
            <a:pPr marL="0" indent="0">
              <a:buNone/>
            </a:pPr>
            <a:r>
              <a:rPr lang="en-US" sz="1600" dirty="0"/>
              <a:t>	</a:t>
            </a:r>
            <a:r>
              <a:rPr lang="en-US" sz="2800" dirty="0" err="1">
                <a:solidFill>
                  <a:srgbClr val="7030A0"/>
                </a:solidFill>
              </a:rPr>
              <a:t>R</a:t>
            </a:r>
            <a:r>
              <a:rPr lang="en-US" sz="2800" baseline="-25000" dirty="0" err="1">
                <a:solidFill>
                  <a:srgbClr val="7030A0"/>
                </a:solidFill>
              </a:rPr>
              <a:t>it</a:t>
            </a:r>
            <a:r>
              <a:rPr lang="en-US" sz="2800" dirty="0">
                <a:solidFill>
                  <a:srgbClr val="7030A0"/>
                </a:solidFill>
              </a:rPr>
              <a:t> = </a:t>
            </a:r>
            <a:r>
              <a:rPr lang="en-US" sz="2800" dirty="0" err="1">
                <a:solidFill>
                  <a:srgbClr val="7030A0"/>
                </a:solidFill>
              </a:rPr>
              <a:t>R</a:t>
            </a:r>
            <a:r>
              <a:rPr lang="en-US" sz="2800" baseline="-25000" dirty="0" err="1">
                <a:solidFill>
                  <a:srgbClr val="7030A0"/>
                </a:solidFill>
              </a:rPr>
              <a:t>f</a:t>
            </a:r>
            <a:r>
              <a:rPr lang="en-US" sz="2800" dirty="0">
                <a:solidFill>
                  <a:srgbClr val="7030A0"/>
                </a:solidFill>
              </a:rPr>
              <a:t> + </a:t>
            </a:r>
            <a:r>
              <a:rPr lang="en-US" sz="2800" dirty="0">
                <a:solidFill>
                  <a:srgbClr val="7030A0"/>
                </a:solidFill>
                <a:latin typeface="Symbol" panose="05050102010706020507" pitchFamily="18" charset="2"/>
              </a:rPr>
              <a:t>b</a:t>
            </a:r>
            <a:r>
              <a:rPr lang="en-US" sz="2800" baseline="-25000" dirty="0">
                <a:solidFill>
                  <a:srgbClr val="7030A0"/>
                </a:solidFill>
                <a:latin typeface="Univers LT Std 57 Cn"/>
              </a:rPr>
              <a:t>it</a:t>
            </a:r>
            <a:r>
              <a:rPr lang="en-US" sz="2800" dirty="0">
                <a:solidFill>
                  <a:srgbClr val="7030A0"/>
                </a:solidFill>
              </a:rPr>
              <a:t>(</a:t>
            </a:r>
            <a:r>
              <a:rPr lang="en-US" sz="2800" dirty="0" err="1">
                <a:solidFill>
                  <a:srgbClr val="7030A0"/>
                </a:solidFill>
              </a:rPr>
              <a:t>R</a:t>
            </a:r>
            <a:r>
              <a:rPr lang="en-US" sz="2800" baseline="-25000" dirty="0" err="1">
                <a:solidFill>
                  <a:srgbClr val="7030A0"/>
                </a:solidFill>
              </a:rPr>
              <a:t>mt</a:t>
            </a:r>
            <a:r>
              <a:rPr lang="en-US" sz="2800" dirty="0" err="1">
                <a:solidFill>
                  <a:srgbClr val="7030A0"/>
                </a:solidFill>
              </a:rPr>
              <a:t>-R</a:t>
            </a:r>
            <a:r>
              <a:rPr lang="en-US" sz="2800" baseline="-25000" dirty="0" err="1">
                <a:solidFill>
                  <a:srgbClr val="7030A0"/>
                </a:solidFill>
              </a:rPr>
              <a:t>f</a:t>
            </a:r>
            <a:r>
              <a:rPr lang="en-US" sz="2800" dirty="0">
                <a:solidFill>
                  <a:srgbClr val="7030A0"/>
                </a:solidFill>
              </a:rPr>
              <a:t>) + </a:t>
            </a:r>
            <a:r>
              <a:rPr lang="en-US" sz="2800" dirty="0">
                <a:solidFill>
                  <a:srgbClr val="7030A0"/>
                </a:solidFill>
                <a:latin typeface="Symbol" panose="05050102010706020507" pitchFamily="18" charset="2"/>
              </a:rPr>
              <a:t>S</a:t>
            </a:r>
            <a:r>
              <a:rPr lang="en-US" sz="2800" baseline="-25000" dirty="0">
                <a:solidFill>
                  <a:srgbClr val="7030A0"/>
                </a:solidFill>
                <a:latin typeface="Symbol" panose="05050102010706020507" pitchFamily="18" charset="2"/>
              </a:rPr>
              <a:t>(</a:t>
            </a:r>
            <a:r>
              <a:rPr lang="en-US" sz="2800" baseline="-25000" dirty="0">
                <a:solidFill>
                  <a:srgbClr val="7030A0"/>
                </a:solidFill>
                <a:latin typeface="Univers LT Std 57 Cn"/>
              </a:rPr>
              <a:t>j=1 to 66)</a:t>
            </a:r>
            <a:r>
              <a:rPr lang="en-US" sz="2800" dirty="0">
                <a:solidFill>
                  <a:srgbClr val="7030A0"/>
                </a:solidFill>
                <a:latin typeface="Univers LT Std 57 Cn"/>
              </a:rPr>
              <a:t> </a:t>
            </a:r>
            <a:r>
              <a:rPr lang="en-US" sz="2800" dirty="0" err="1">
                <a:solidFill>
                  <a:srgbClr val="7030A0"/>
                </a:solidFill>
                <a:latin typeface="Univers LT Std 57 Cn"/>
              </a:rPr>
              <a:t>E</a:t>
            </a:r>
            <a:r>
              <a:rPr lang="en-US" sz="2800" baseline="-25000" dirty="0" err="1">
                <a:solidFill>
                  <a:srgbClr val="7030A0"/>
                </a:solidFill>
                <a:latin typeface="Univers LT Std 57 Cn"/>
              </a:rPr>
              <a:t>ijt</a:t>
            </a:r>
            <a:r>
              <a:rPr lang="en-US" sz="2800" dirty="0">
                <a:solidFill>
                  <a:srgbClr val="7030A0"/>
                </a:solidFill>
                <a:latin typeface="Univers LT Std 57 Cn"/>
              </a:rPr>
              <a:t> </a:t>
            </a:r>
            <a:r>
              <a:rPr lang="en-US" sz="2800" dirty="0" err="1">
                <a:solidFill>
                  <a:srgbClr val="7030A0"/>
                </a:solidFill>
                <a:latin typeface="Symbol" panose="05050102010706020507" pitchFamily="18" charset="2"/>
              </a:rPr>
              <a:t>a</a:t>
            </a:r>
            <a:r>
              <a:rPr lang="en-US" sz="2800" baseline="-25000" dirty="0" err="1">
                <a:solidFill>
                  <a:srgbClr val="7030A0"/>
                </a:solidFill>
                <a:latin typeface="Univers LT Std 57 Cn"/>
              </a:rPr>
              <a:t>jt</a:t>
            </a:r>
            <a:r>
              <a:rPr lang="en-US" sz="2800" baseline="-25000" dirty="0">
                <a:solidFill>
                  <a:srgbClr val="7030A0"/>
                </a:solidFill>
                <a:latin typeface="Univers LT Std 57 Cn"/>
              </a:rPr>
              <a:t> </a:t>
            </a:r>
            <a:r>
              <a:rPr lang="en-US" sz="2800" dirty="0">
                <a:solidFill>
                  <a:srgbClr val="7030A0"/>
                </a:solidFill>
                <a:latin typeface="Univers LT Std 57 Cn"/>
              </a:rPr>
              <a:t> + </a:t>
            </a:r>
            <a:r>
              <a:rPr lang="en-US" sz="2800" dirty="0" err="1">
                <a:solidFill>
                  <a:srgbClr val="7030A0"/>
                </a:solidFill>
                <a:latin typeface="Symbol" panose="05050102010706020507" pitchFamily="18" charset="2"/>
              </a:rPr>
              <a:t>e</a:t>
            </a:r>
            <a:r>
              <a:rPr lang="en-US" sz="2800" baseline="-25000" dirty="0" err="1">
                <a:solidFill>
                  <a:srgbClr val="7030A0"/>
                </a:solidFill>
                <a:latin typeface="Univers LT Std 57 Cn"/>
              </a:rPr>
              <a:t>it</a:t>
            </a:r>
            <a:endParaRPr lang="en-US" sz="2800" baseline="-25000" dirty="0">
              <a:solidFill>
                <a:srgbClr val="7030A0"/>
              </a:solidFill>
              <a:latin typeface="Univers LT Std 57 Cn"/>
            </a:endParaRPr>
          </a:p>
          <a:p>
            <a:pPr marL="0" indent="0">
              <a:buNone/>
            </a:pPr>
            <a:endParaRPr lang="en-US" sz="2800" baseline="-25000" dirty="0">
              <a:solidFill>
                <a:srgbClr val="7030A0"/>
              </a:solidFill>
              <a:latin typeface="Univers LT Std 57 Cn"/>
            </a:endParaRPr>
          </a:p>
          <a:p>
            <a:pPr marL="0" indent="0">
              <a:buNone/>
            </a:pPr>
            <a:r>
              <a:rPr lang="en-US" sz="2400" baseline="-25000" dirty="0"/>
              <a:t>	</a:t>
            </a:r>
            <a:r>
              <a:rPr lang="en-US" sz="2000" dirty="0">
                <a:latin typeface="Symbol" panose="05050102010706020507" pitchFamily="18" charset="2"/>
              </a:rPr>
              <a:t>b</a:t>
            </a:r>
            <a:r>
              <a:rPr lang="en-US" sz="2000" baseline="-25000" dirty="0">
                <a:latin typeface="Univers LT Std 57 Cn"/>
              </a:rPr>
              <a:t>it </a:t>
            </a:r>
            <a:r>
              <a:rPr lang="en-US" sz="2000" dirty="0">
                <a:latin typeface="Univers LT Std 57 Cn"/>
              </a:rPr>
              <a:t>= beta of security </a:t>
            </a:r>
            <a:r>
              <a:rPr lang="en-US" sz="2000" dirty="0" err="1">
                <a:latin typeface="Univers LT Std 57 Cn"/>
              </a:rPr>
              <a:t>i</a:t>
            </a:r>
            <a:r>
              <a:rPr lang="en-US" sz="2000" dirty="0">
                <a:latin typeface="Univers LT Std 57 Cn"/>
              </a:rPr>
              <a:t> during period t</a:t>
            </a:r>
          </a:p>
          <a:p>
            <a:pPr marL="0" indent="0">
              <a:buNone/>
            </a:pPr>
            <a:r>
              <a:rPr lang="en-US" sz="2000" baseline="-25000" dirty="0">
                <a:latin typeface="Univers LT Std 57 Cn"/>
              </a:rPr>
              <a:t>	</a:t>
            </a:r>
            <a:r>
              <a:rPr lang="en-US" sz="2000" dirty="0" err="1">
                <a:latin typeface="Univers LT Std 57 Cn"/>
              </a:rPr>
              <a:t>E</a:t>
            </a:r>
            <a:r>
              <a:rPr lang="en-US" sz="2000" baseline="-25000" dirty="0" err="1">
                <a:latin typeface="Univers LT Std 57 Cn"/>
              </a:rPr>
              <a:t>ijt</a:t>
            </a:r>
            <a:r>
              <a:rPr lang="en-US" sz="2000" baseline="-25000" dirty="0">
                <a:latin typeface="Univers LT Std 57 Cn"/>
              </a:rPr>
              <a:t> </a:t>
            </a:r>
            <a:r>
              <a:rPr lang="en-US" sz="2000" dirty="0">
                <a:latin typeface="Univers LT Std 57 Cn"/>
              </a:rPr>
              <a:t>= exposure of security </a:t>
            </a:r>
            <a:r>
              <a:rPr lang="en-US" sz="2000" dirty="0" err="1">
                <a:latin typeface="Univers LT Std 57 Cn"/>
              </a:rPr>
              <a:t>i</a:t>
            </a:r>
            <a:r>
              <a:rPr lang="en-US" sz="2000" dirty="0">
                <a:latin typeface="Univers LT Std 57 Cn"/>
              </a:rPr>
              <a:t> to factor j during period t</a:t>
            </a:r>
            <a:endParaRPr lang="en-US" sz="2000" baseline="-25000" dirty="0">
              <a:latin typeface="Univers LT Std 57 Cn"/>
            </a:endParaRPr>
          </a:p>
          <a:p>
            <a:pPr marL="0" indent="0">
              <a:buNone/>
            </a:pPr>
            <a:r>
              <a:rPr lang="en-US" sz="2000" baseline="-25000" dirty="0">
                <a:latin typeface="Univers LT Std 57 Cn"/>
              </a:rPr>
              <a:t>	</a:t>
            </a:r>
            <a:r>
              <a:rPr lang="en-US" sz="2000" dirty="0" err="1">
                <a:latin typeface="Symbol" panose="05050102010706020507" pitchFamily="18" charset="2"/>
              </a:rPr>
              <a:t>a</a:t>
            </a:r>
            <a:r>
              <a:rPr lang="en-US" sz="2000" baseline="-25000" dirty="0" err="1">
                <a:latin typeface="Univers LT Std 57 Cn"/>
              </a:rPr>
              <a:t>jt</a:t>
            </a:r>
            <a:r>
              <a:rPr lang="en-US" sz="2000" dirty="0">
                <a:latin typeface="Univers LT Std 57 Cn"/>
              </a:rPr>
              <a:t> = alpha of factor j during period t</a:t>
            </a:r>
            <a:endParaRPr lang="en-US" sz="2000" baseline="-25000" dirty="0">
              <a:latin typeface="Univers LT Std 57 Cn"/>
            </a:endParaRPr>
          </a:p>
          <a:p>
            <a:pPr marL="0" indent="0">
              <a:buNone/>
            </a:pPr>
            <a:r>
              <a:rPr lang="en-US" sz="2000" baseline="-25000" dirty="0">
                <a:latin typeface="Univers LT Std 57 Cn"/>
              </a:rPr>
              <a:t>	</a:t>
            </a:r>
            <a:r>
              <a:rPr lang="en-US" sz="2000" dirty="0" err="1">
                <a:latin typeface="Symbol" panose="05050102010706020507" pitchFamily="18" charset="2"/>
              </a:rPr>
              <a:t>e</a:t>
            </a:r>
            <a:r>
              <a:rPr lang="en-US" sz="2000" baseline="-25000" dirty="0" err="1">
                <a:latin typeface="Univers LT Std 57 Cn"/>
              </a:rPr>
              <a:t>it</a:t>
            </a:r>
            <a:r>
              <a:rPr lang="en-US" sz="2000" baseline="-25000" dirty="0">
                <a:latin typeface="Univers LT Std 57 Cn"/>
              </a:rPr>
              <a:t> </a:t>
            </a:r>
            <a:r>
              <a:rPr lang="en-US" sz="2000" dirty="0">
                <a:latin typeface="Univers LT Std 57 Cn"/>
              </a:rPr>
              <a:t>= residual return of security </a:t>
            </a:r>
            <a:r>
              <a:rPr lang="en-US" sz="2000" dirty="0" err="1">
                <a:latin typeface="Univers LT Std 57 Cn"/>
              </a:rPr>
              <a:t>i</a:t>
            </a:r>
            <a:r>
              <a:rPr lang="en-US" sz="2000" dirty="0">
                <a:latin typeface="Univers LT Std 57 Cn"/>
              </a:rPr>
              <a:t> during period t</a:t>
            </a:r>
            <a:endParaRPr lang="en-US" sz="2000" baseline="-25000" dirty="0"/>
          </a:p>
        </p:txBody>
      </p:sp>
    </p:spTree>
    <p:extLst>
      <p:ext uri="{BB962C8B-B14F-4D97-AF65-F5344CB8AC3E}">
        <p14:creationId xmlns:p14="http://schemas.microsoft.com/office/powerpoint/2010/main" val="25794486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Reordered US Fundamental Model</a:t>
            </a:r>
          </a:p>
        </p:txBody>
      </p:sp>
      <p:sp>
        <p:nvSpPr>
          <p:cNvPr id="3" name="Content Placeholder 2"/>
          <p:cNvSpPr>
            <a:spLocks noGrp="1"/>
          </p:cNvSpPr>
          <p:nvPr>
            <p:ph idx="1"/>
          </p:nvPr>
        </p:nvSpPr>
        <p:spPr/>
        <p:txBody>
          <a:bodyPr/>
          <a:lstStyle/>
          <a:p>
            <a:r>
              <a:rPr lang="en-US" sz="2000" dirty="0"/>
              <a:t>We reorder the terms of the model, and replace the classic CAPM construct with a modified version of the “zero beta” CAPM that incorporates higher moments and bankruptcy risk. </a:t>
            </a:r>
          </a:p>
          <a:p>
            <a:pPr marL="0" indent="0">
              <a:buNone/>
            </a:pPr>
            <a:endParaRPr lang="en-US" sz="800" dirty="0"/>
          </a:p>
          <a:p>
            <a:pPr marL="0" indent="0">
              <a:buNone/>
            </a:pPr>
            <a:r>
              <a:rPr lang="en-US" sz="2400" dirty="0">
                <a:solidFill>
                  <a:srgbClr val="7030A0"/>
                </a:solidFill>
              </a:rPr>
              <a:t>    </a:t>
            </a:r>
            <a:r>
              <a:rPr lang="en-US" sz="2400" dirty="0" err="1"/>
              <a:t>R</a:t>
            </a:r>
            <a:r>
              <a:rPr lang="en-US" sz="2400" baseline="-25000" dirty="0" err="1"/>
              <a:t>it</a:t>
            </a:r>
            <a:r>
              <a:rPr lang="en-US" sz="2400" dirty="0"/>
              <a:t> = [</a:t>
            </a:r>
            <a:r>
              <a:rPr lang="en-US" sz="2400" dirty="0">
                <a:solidFill>
                  <a:srgbClr val="00B050"/>
                </a:solidFill>
              </a:rPr>
              <a:t>R</a:t>
            </a:r>
            <a:r>
              <a:rPr lang="en-US" sz="2400" baseline="-25000" dirty="0">
                <a:solidFill>
                  <a:srgbClr val="00B050"/>
                </a:solidFill>
              </a:rPr>
              <a:t>0</a:t>
            </a:r>
            <a:r>
              <a:rPr lang="en-US" sz="2400" dirty="0">
                <a:solidFill>
                  <a:srgbClr val="7030A0"/>
                </a:solidFill>
              </a:rPr>
              <a:t> + </a:t>
            </a:r>
            <a:r>
              <a:rPr lang="en-US" sz="2400" dirty="0"/>
              <a:t>(</a:t>
            </a:r>
            <a:r>
              <a:rPr lang="en-US" sz="2400" dirty="0" err="1">
                <a:solidFill>
                  <a:srgbClr val="00B0F0"/>
                </a:solidFill>
              </a:rPr>
              <a:t>E</a:t>
            </a:r>
            <a:r>
              <a:rPr lang="en-US" sz="2400" baseline="-25000" dirty="0" err="1">
                <a:solidFill>
                  <a:srgbClr val="00B0F0"/>
                </a:solidFill>
              </a:rPr>
              <a:t>i</a:t>
            </a:r>
            <a:r>
              <a:rPr lang="en-US" sz="2400" baseline="-25000" dirty="0">
                <a:solidFill>
                  <a:srgbClr val="00B0F0"/>
                </a:solidFill>
              </a:rPr>
              <a:t>-</a:t>
            </a:r>
            <a:r>
              <a:rPr lang="en-US" sz="2400" baseline="-25000" dirty="0" err="1">
                <a:solidFill>
                  <a:srgbClr val="00B0F0"/>
                </a:solidFill>
              </a:rPr>
              <a:t>vol</a:t>
            </a:r>
            <a:r>
              <a:rPr lang="en-US" sz="2400" baseline="-25000" dirty="0">
                <a:solidFill>
                  <a:srgbClr val="00B0F0"/>
                </a:solidFill>
              </a:rPr>
              <a:t>-t</a:t>
            </a:r>
            <a:r>
              <a:rPr lang="en-US" sz="2400" dirty="0">
                <a:solidFill>
                  <a:srgbClr val="7030A0"/>
                </a:solidFill>
              </a:rPr>
              <a:t> </a:t>
            </a:r>
            <a:r>
              <a:rPr lang="en-US" sz="2400" dirty="0" err="1">
                <a:solidFill>
                  <a:srgbClr val="FF0000"/>
                </a:solidFill>
                <a:latin typeface="Symbol" panose="05050102010706020507" pitchFamily="18" charset="2"/>
              </a:rPr>
              <a:t>a</a:t>
            </a:r>
            <a:r>
              <a:rPr lang="en-US" sz="2400" baseline="-25000" dirty="0" err="1">
                <a:solidFill>
                  <a:srgbClr val="FF0000"/>
                </a:solidFill>
                <a:latin typeface="Univers LT Std 57 Cn"/>
              </a:rPr>
              <a:t>vol</a:t>
            </a:r>
            <a:r>
              <a:rPr lang="en-US" sz="2400" baseline="-25000" dirty="0">
                <a:solidFill>
                  <a:srgbClr val="FF0000"/>
                </a:solidFill>
                <a:latin typeface="Univers LT Std 57 Cn"/>
              </a:rPr>
              <a:t>-t</a:t>
            </a:r>
            <a:r>
              <a:rPr lang="en-US" sz="2400" dirty="0">
                <a:latin typeface="Univers LT Std 57 Cn"/>
              </a:rPr>
              <a:t>)</a:t>
            </a:r>
            <a:r>
              <a:rPr lang="en-US" sz="2400" baseline="-25000" dirty="0">
                <a:solidFill>
                  <a:srgbClr val="7030A0"/>
                </a:solidFill>
                <a:latin typeface="Univers LT Std 57 Cn"/>
              </a:rPr>
              <a:t> </a:t>
            </a:r>
            <a:r>
              <a:rPr lang="en-US" sz="2400" dirty="0">
                <a:latin typeface="Univers LT Std 57 Cn"/>
              </a:rPr>
              <a:t>] + </a:t>
            </a:r>
            <a:r>
              <a:rPr lang="en-US" sz="2400" dirty="0">
                <a:solidFill>
                  <a:schemeClr val="accent6">
                    <a:lumMod val="75000"/>
                  </a:schemeClr>
                </a:solidFill>
                <a:latin typeface="Symbol" panose="05050102010706020507" pitchFamily="18" charset="2"/>
              </a:rPr>
              <a:t>b</a:t>
            </a:r>
            <a:r>
              <a:rPr lang="en-US" sz="2400" baseline="-25000" dirty="0">
                <a:solidFill>
                  <a:schemeClr val="accent6">
                    <a:lumMod val="75000"/>
                  </a:schemeClr>
                </a:solidFill>
                <a:latin typeface="Univers LT Std 57 Cn"/>
              </a:rPr>
              <a:t>it</a:t>
            </a:r>
            <a:r>
              <a:rPr lang="en-US" sz="2400" dirty="0">
                <a:solidFill>
                  <a:srgbClr val="7030A0"/>
                </a:solidFill>
              </a:rPr>
              <a:t>(</a:t>
            </a:r>
            <a:r>
              <a:rPr lang="en-US" sz="2400" dirty="0">
                <a:solidFill>
                  <a:srgbClr val="00B050"/>
                </a:solidFill>
              </a:rPr>
              <a:t>R</a:t>
            </a:r>
            <a:r>
              <a:rPr lang="en-US" sz="2400" baseline="-25000" dirty="0">
                <a:solidFill>
                  <a:srgbClr val="00B050"/>
                </a:solidFill>
              </a:rPr>
              <a:t>mt</a:t>
            </a:r>
            <a:r>
              <a:rPr lang="en-US" sz="2400" dirty="0">
                <a:solidFill>
                  <a:srgbClr val="00B050"/>
                </a:solidFill>
              </a:rPr>
              <a:t>-R</a:t>
            </a:r>
            <a:r>
              <a:rPr lang="en-US" sz="2400" baseline="-25000" dirty="0">
                <a:solidFill>
                  <a:srgbClr val="00B050"/>
                </a:solidFill>
              </a:rPr>
              <a:t>0</a:t>
            </a:r>
            <a:r>
              <a:rPr lang="en-US" sz="2400" dirty="0"/>
              <a:t>) + </a:t>
            </a:r>
            <a:r>
              <a:rPr lang="en-US" sz="2400" dirty="0">
                <a:latin typeface="Symbol" panose="05050102010706020507" pitchFamily="18" charset="2"/>
              </a:rPr>
              <a:t>S</a:t>
            </a:r>
            <a:r>
              <a:rPr lang="en-US" sz="2400" baseline="-25000" dirty="0">
                <a:latin typeface="Symbol" panose="05050102010706020507" pitchFamily="18" charset="2"/>
              </a:rPr>
              <a:t>(</a:t>
            </a:r>
            <a:r>
              <a:rPr lang="en-US" sz="2400" baseline="-25000" dirty="0">
                <a:latin typeface="Univers LT Std 57 Cn"/>
              </a:rPr>
              <a:t>j=1 to 65)</a:t>
            </a:r>
            <a:r>
              <a:rPr lang="en-US" sz="2400" dirty="0">
                <a:latin typeface="Univers LT Std 57 Cn"/>
              </a:rPr>
              <a:t> </a:t>
            </a:r>
            <a:r>
              <a:rPr lang="en-US" sz="2400" dirty="0" err="1">
                <a:latin typeface="Univers LT Std 57 Cn"/>
              </a:rPr>
              <a:t>E</a:t>
            </a:r>
            <a:r>
              <a:rPr lang="en-US" sz="2400" baseline="-25000" dirty="0" err="1">
                <a:latin typeface="Univers LT Std 57 Cn"/>
              </a:rPr>
              <a:t>ijt</a:t>
            </a:r>
            <a:r>
              <a:rPr lang="en-US" sz="2400" dirty="0">
                <a:solidFill>
                  <a:srgbClr val="7030A0"/>
                </a:solidFill>
                <a:latin typeface="Univers LT Std 57 Cn"/>
              </a:rPr>
              <a:t> </a:t>
            </a:r>
            <a:r>
              <a:rPr lang="en-US" sz="2400" dirty="0" err="1">
                <a:solidFill>
                  <a:srgbClr val="00B0F0"/>
                </a:solidFill>
                <a:latin typeface="Symbol" panose="05050102010706020507" pitchFamily="18" charset="2"/>
              </a:rPr>
              <a:t>a</a:t>
            </a:r>
            <a:r>
              <a:rPr lang="en-US" sz="2400" baseline="-25000" dirty="0" err="1">
                <a:solidFill>
                  <a:srgbClr val="00B0F0"/>
                </a:solidFill>
                <a:latin typeface="Univers LT Std 57 Cn"/>
              </a:rPr>
              <a:t>jt</a:t>
            </a:r>
            <a:r>
              <a:rPr lang="en-US" sz="2400" baseline="-25000" dirty="0">
                <a:solidFill>
                  <a:srgbClr val="00B0F0"/>
                </a:solidFill>
                <a:latin typeface="Univers LT Std 57 Cn"/>
              </a:rPr>
              <a:t> </a:t>
            </a:r>
            <a:r>
              <a:rPr lang="en-US" sz="2400" dirty="0">
                <a:latin typeface="Univers LT Std 57 Cn"/>
              </a:rPr>
              <a:t>+</a:t>
            </a:r>
            <a:r>
              <a:rPr lang="en-US" sz="2400" dirty="0">
                <a:solidFill>
                  <a:srgbClr val="7030A0"/>
                </a:solidFill>
                <a:latin typeface="Univers LT Std 57 Cn"/>
              </a:rPr>
              <a:t> </a:t>
            </a:r>
            <a:r>
              <a:rPr lang="en-US" sz="2400" dirty="0" err="1">
                <a:solidFill>
                  <a:srgbClr val="00B0F0"/>
                </a:solidFill>
                <a:latin typeface="Symbol" panose="05050102010706020507" pitchFamily="18" charset="2"/>
              </a:rPr>
              <a:t>e</a:t>
            </a:r>
            <a:r>
              <a:rPr lang="en-US" sz="2400" baseline="-25000" dirty="0" err="1">
                <a:solidFill>
                  <a:srgbClr val="00B0F0"/>
                </a:solidFill>
                <a:latin typeface="Univers LT Std 57 Cn"/>
              </a:rPr>
              <a:t>it</a:t>
            </a:r>
            <a:endParaRPr lang="en-US" sz="2400" baseline="-25000" dirty="0">
              <a:solidFill>
                <a:srgbClr val="00B0F0"/>
              </a:solidFill>
              <a:latin typeface="Univers LT Std 57 Cn"/>
            </a:endParaRPr>
          </a:p>
          <a:p>
            <a:pPr marL="0" indent="0">
              <a:buNone/>
            </a:pPr>
            <a:endParaRPr lang="en-US" sz="2400" baseline="-25000" dirty="0">
              <a:solidFill>
                <a:srgbClr val="7030A0"/>
              </a:solidFill>
              <a:latin typeface="Univers LT Std 57 Cn"/>
            </a:endParaRPr>
          </a:p>
          <a:p>
            <a:pPr marL="0" indent="0">
              <a:buNone/>
            </a:pPr>
            <a:r>
              <a:rPr lang="en-US" sz="2000" baseline="-25000" dirty="0">
                <a:solidFill>
                  <a:srgbClr val="7030A0"/>
                </a:solidFill>
                <a:latin typeface="Univers LT Std 57 Cn"/>
              </a:rPr>
              <a:t>	</a:t>
            </a:r>
            <a:r>
              <a:rPr lang="en-US" sz="2000" dirty="0">
                <a:latin typeface="Univers LT Std 57 Cn"/>
              </a:rPr>
              <a:t>R</a:t>
            </a:r>
            <a:r>
              <a:rPr lang="en-US" sz="2000" baseline="-25000" dirty="0">
                <a:latin typeface="Univers LT Std 57 Cn"/>
              </a:rPr>
              <a:t>0</a:t>
            </a:r>
            <a:r>
              <a:rPr lang="en-US" sz="2000" dirty="0">
                <a:latin typeface="Univers LT Std 57 Cn"/>
              </a:rPr>
              <a:t> = return to zero beta asset (</a:t>
            </a:r>
            <a:r>
              <a:rPr lang="en-US" sz="2000" dirty="0" err="1">
                <a:latin typeface="Univers LT Std 57 Cn"/>
              </a:rPr>
              <a:t>R</a:t>
            </a:r>
            <a:r>
              <a:rPr lang="en-US" sz="2000" baseline="-25000" dirty="0" err="1">
                <a:latin typeface="Univers LT Std 57 Cn"/>
              </a:rPr>
              <a:t>f</a:t>
            </a:r>
            <a:r>
              <a:rPr lang="en-US" sz="2000" dirty="0">
                <a:latin typeface="Univers LT Std 57 Cn"/>
              </a:rPr>
              <a:t> + R</a:t>
            </a:r>
            <a:r>
              <a:rPr lang="en-US" sz="2000" baseline="-25000" dirty="0">
                <a:latin typeface="Univers LT Std 57 Cn"/>
              </a:rPr>
              <a:t>h</a:t>
            </a:r>
            <a:r>
              <a:rPr lang="en-US" sz="2000" dirty="0">
                <a:latin typeface="Univers LT Std 57 Cn"/>
              </a:rPr>
              <a:t>)</a:t>
            </a:r>
            <a:endParaRPr lang="en-US" sz="2000" baseline="-25000" dirty="0">
              <a:latin typeface="Univers LT Std 57 Cn"/>
            </a:endParaRPr>
          </a:p>
          <a:p>
            <a:pPr marL="0" indent="0">
              <a:buNone/>
            </a:pPr>
            <a:r>
              <a:rPr lang="en-US" sz="2000" dirty="0"/>
              <a:t>	</a:t>
            </a:r>
            <a:r>
              <a:rPr lang="en-US" sz="2000" dirty="0">
                <a:latin typeface="Univers LT Std 57 Cn"/>
              </a:rPr>
              <a:t>R</a:t>
            </a:r>
            <a:r>
              <a:rPr lang="en-US" sz="2000" baseline="-25000" dirty="0">
                <a:latin typeface="Univers LT Std 57 Cn"/>
              </a:rPr>
              <a:t>h</a:t>
            </a:r>
            <a:r>
              <a:rPr lang="en-US" sz="2000" dirty="0">
                <a:latin typeface="Univers LT Std 57 Cn"/>
              </a:rPr>
              <a:t> = incremental return for market level higher moments</a:t>
            </a:r>
          </a:p>
          <a:p>
            <a:pPr marL="0" indent="0">
              <a:buNone/>
            </a:pPr>
            <a:r>
              <a:rPr lang="en-US" sz="2000" dirty="0"/>
              <a:t>	</a:t>
            </a:r>
            <a:r>
              <a:rPr lang="en-US" sz="2000" dirty="0" err="1"/>
              <a:t>E</a:t>
            </a:r>
            <a:r>
              <a:rPr lang="en-US" sz="2000" baseline="-25000" dirty="0" err="1"/>
              <a:t>i</a:t>
            </a:r>
            <a:r>
              <a:rPr lang="en-US" sz="2000" baseline="-25000" dirty="0"/>
              <a:t>-</a:t>
            </a:r>
            <a:r>
              <a:rPr lang="en-US" sz="2000" baseline="-25000" dirty="0" err="1"/>
              <a:t>vol</a:t>
            </a:r>
            <a:r>
              <a:rPr lang="en-US" sz="2000" baseline="-25000" dirty="0"/>
              <a:t>-t </a:t>
            </a:r>
            <a:r>
              <a:rPr lang="en-US" sz="2000" dirty="0">
                <a:latin typeface="Univers LT Std 57 Cn"/>
              </a:rPr>
              <a:t>= exposure of security </a:t>
            </a:r>
            <a:r>
              <a:rPr lang="en-US" sz="2000" dirty="0" err="1">
                <a:latin typeface="Univers LT Std 57 Cn"/>
              </a:rPr>
              <a:t>i</a:t>
            </a:r>
            <a:r>
              <a:rPr lang="en-US" sz="2000" dirty="0">
                <a:latin typeface="Univers LT Std 57 Cn"/>
              </a:rPr>
              <a:t> to total volatility factor  in period t </a:t>
            </a:r>
            <a:endParaRPr lang="en-US" sz="2000" baseline="-25000" dirty="0">
              <a:latin typeface="Univers LT Std 57 Cn"/>
            </a:endParaRPr>
          </a:p>
          <a:p>
            <a:pPr marL="0" indent="0">
              <a:buNone/>
            </a:pPr>
            <a:r>
              <a:rPr lang="en-US" sz="2000" dirty="0"/>
              <a:t>	</a:t>
            </a:r>
            <a:r>
              <a:rPr lang="en-US" sz="2000" dirty="0">
                <a:latin typeface="Symbol" panose="05050102010706020507" pitchFamily="18" charset="2"/>
              </a:rPr>
              <a:t> </a:t>
            </a:r>
            <a:r>
              <a:rPr lang="en-US" sz="2000" dirty="0" err="1">
                <a:latin typeface="Symbol" panose="05050102010706020507" pitchFamily="18" charset="2"/>
              </a:rPr>
              <a:t>a</a:t>
            </a:r>
            <a:r>
              <a:rPr lang="en-US" sz="2000" baseline="-25000" dirty="0" err="1">
                <a:latin typeface="Univers LT Std 57 Cn"/>
              </a:rPr>
              <a:t>vol</a:t>
            </a:r>
            <a:r>
              <a:rPr lang="en-US" sz="2000" baseline="-25000" dirty="0">
                <a:latin typeface="Univers LT Std 57 Cn"/>
              </a:rPr>
              <a:t>-t </a:t>
            </a:r>
            <a:r>
              <a:rPr lang="en-US" sz="2000" dirty="0">
                <a:latin typeface="Univers LT Std 57 Cn"/>
              </a:rPr>
              <a:t>= alpha of total volatility factor  in period t</a:t>
            </a:r>
          </a:p>
          <a:p>
            <a:pPr marL="0" indent="0">
              <a:buNone/>
            </a:pPr>
            <a:r>
              <a:rPr lang="en-US" sz="2000" dirty="0">
                <a:latin typeface="Univers LT Std 57 Cn"/>
              </a:rPr>
              <a:t>	</a:t>
            </a:r>
            <a:r>
              <a:rPr lang="en-US" dirty="0">
                <a:solidFill>
                  <a:srgbClr val="00B0F0"/>
                </a:solidFill>
                <a:latin typeface="Univers LT Std 57 Cn"/>
              </a:rPr>
              <a:t>Expected value is 0</a:t>
            </a:r>
          </a:p>
          <a:p>
            <a:pPr marL="0" indent="0">
              <a:buNone/>
            </a:pPr>
            <a:r>
              <a:rPr lang="en-US" dirty="0">
                <a:solidFill>
                  <a:srgbClr val="00B0F0"/>
                </a:solidFill>
                <a:latin typeface="Univers LT Std 57 Cn"/>
              </a:rPr>
              <a:t>	</a:t>
            </a:r>
            <a:r>
              <a:rPr lang="en-US" dirty="0">
                <a:solidFill>
                  <a:srgbClr val="FF0000"/>
                </a:solidFill>
                <a:latin typeface="Univers LT Std 57 Cn"/>
              </a:rPr>
              <a:t>Expected value is negative</a:t>
            </a:r>
          </a:p>
          <a:p>
            <a:pPr marL="0" indent="0">
              <a:buNone/>
            </a:pPr>
            <a:r>
              <a:rPr lang="en-US" dirty="0">
                <a:solidFill>
                  <a:srgbClr val="FF0000"/>
                </a:solidFill>
                <a:latin typeface="Univers LT Std 57 Cn"/>
              </a:rPr>
              <a:t>	</a:t>
            </a:r>
            <a:r>
              <a:rPr lang="en-US" dirty="0">
                <a:solidFill>
                  <a:srgbClr val="00B050"/>
                </a:solidFill>
                <a:latin typeface="Univers LT Std 57 Cn"/>
              </a:rPr>
              <a:t>Expected value is positive</a:t>
            </a:r>
          </a:p>
          <a:p>
            <a:pPr marL="0" indent="0">
              <a:buNone/>
            </a:pPr>
            <a:r>
              <a:rPr lang="en-US" dirty="0">
                <a:solidFill>
                  <a:srgbClr val="00B050"/>
                </a:solidFill>
                <a:latin typeface="Univers LT Std 57 Cn"/>
              </a:rPr>
              <a:t>	</a:t>
            </a:r>
            <a:r>
              <a:rPr lang="en-US" dirty="0">
                <a:solidFill>
                  <a:schemeClr val="accent6">
                    <a:lumMod val="75000"/>
                  </a:schemeClr>
                </a:solidFill>
                <a:latin typeface="Univers LT Std 57 Cn"/>
              </a:rPr>
              <a:t>Expected value is 1</a:t>
            </a:r>
            <a:endParaRPr lang="en-US" dirty="0">
              <a:solidFill>
                <a:schemeClr val="accent6">
                  <a:lumMod val="75000"/>
                </a:schemeClr>
              </a:solidFill>
            </a:endParaRPr>
          </a:p>
        </p:txBody>
      </p:sp>
    </p:spTree>
    <p:extLst>
      <p:ext uri="{BB962C8B-B14F-4D97-AF65-F5344CB8AC3E}">
        <p14:creationId xmlns:p14="http://schemas.microsoft.com/office/powerpoint/2010/main" val="9277739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Empirical Analysis</a:t>
            </a:r>
          </a:p>
        </p:txBody>
      </p:sp>
      <p:sp>
        <p:nvSpPr>
          <p:cNvPr id="3" name="Content Placeholder 2"/>
          <p:cNvSpPr>
            <a:spLocks noGrp="1"/>
          </p:cNvSpPr>
          <p:nvPr>
            <p:ph idx="1"/>
          </p:nvPr>
        </p:nvSpPr>
        <p:spPr/>
        <p:txBody>
          <a:bodyPr/>
          <a:lstStyle/>
          <a:p>
            <a:r>
              <a:rPr lang="en-US" sz="2000" dirty="0"/>
              <a:t>Using 372 months of the US Fundamental Model data ending December 2019, we used the estimation universe (all US traded equities with market cap over $250 million at each moment in time as both portfolio (cap weight) and benchmark (equal weight). The results are summarized in this table from our attribution system. </a:t>
            </a:r>
          </a:p>
          <a:p>
            <a:pPr marL="0" indent="0">
              <a:buNone/>
            </a:pPr>
            <a:endParaRPr lang="en-US" sz="2000" dirty="0"/>
          </a:p>
          <a:p>
            <a:pPr marL="0" indent="0">
              <a:buNone/>
            </a:pPr>
            <a:r>
              <a:rPr lang="en-US" sz="2000" dirty="0"/>
              <a:t> </a:t>
            </a:r>
          </a:p>
          <a:p>
            <a:pPr lvl="1"/>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val="1944892492"/>
              </p:ext>
            </p:extLst>
          </p:nvPr>
        </p:nvGraphicFramePr>
        <p:xfrm>
          <a:off x="609600" y="3505200"/>
          <a:ext cx="8229598" cy="2249787"/>
        </p:xfrm>
        <a:graphic>
          <a:graphicData uri="http://schemas.openxmlformats.org/drawingml/2006/table">
            <a:tbl>
              <a:tblPr firstRow="1" firstCol="1" bandRow="1">
                <a:tableStyleId>{5C22544A-7EE6-4342-B048-85BDC9FD1C3A}</a:tableStyleId>
              </a:tblPr>
              <a:tblGrid>
                <a:gridCol w="616402">
                  <a:extLst>
                    <a:ext uri="{9D8B030D-6E8A-4147-A177-3AD203B41FA5}">
                      <a16:colId xmlns:a16="http://schemas.microsoft.com/office/drawing/2014/main" xmlns="" val="20000"/>
                    </a:ext>
                  </a:extLst>
                </a:gridCol>
                <a:gridCol w="458351">
                  <a:extLst>
                    <a:ext uri="{9D8B030D-6E8A-4147-A177-3AD203B41FA5}">
                      <a16:colId xmlns:a16="http://schemas.microsoft.com/office/drawing/2014/main" xmlns="" val="20001"/>
                    </a:ext>
                  </a:extLst>
                </a:gridCol>
                <a:gridCol w="494866">
                  <a:extLst>
                    <a:ext uri="{9D8B030D-6E8A-4147-A177-3AD203B41FA5}">
                      <a16:colId xmlns:a16="http://schemas.microsoft.com/office/drawing/2014/main" xmlns="" val="20002"/>
                    </a:ext>
                  </a:extLst>
                </a:gridCol>
                <a:gridCol w="523206">
                  <a:extLst>
                    <a:ext uri="{9D8B030D-6E8A-4147-A177-3AD203B41FA5}">
                      <a16:colId xmlns:a16="http://schemas.microsoft.com/office/drawing/2014/main" xmlns="" val="20003"/>
                    </a:ext>
                  </a:extLst>
                </a:gridCol>
                <a:gridCol w="604957">
                  <a:extLst>
                    <a:ext uri="{9D8B030D-6E8A-4147-A177-3AD203B41FA5}">
                      <a16:colId xmlns:a16="http://schemas.microsoft.com/office/drawing/2014/main" xmlns="" val="20004"/>
                    </a:ext>
                  </a:extLst>
                </a:gridCol>
                <a:gridCol w="523206">
                  <a:extLst>
                    <a:ext uri="{9D8B030D-6E8A-4147-A177-3AD203B41FA5}">
                      <a16:colId xmlns:a16="http://schemas.microsoft.com/office/drawing/2014/main" xmlns="" val="20005"/>
                    </a:ext>
                  </a:extLst>
                </a:gridCol>
                <a:gridCol w="528656">
                  <a:extLst>
                    <a:ext uri="{9D8B030D-6E8A-4147-A177-3AD203B41FA5}">
                      <a16:colId xmlns:a16="http://schemas.microsoft.com/office/drawing/2014/main" xmlns="" val="20006"/>
                    </a:ext>
                  </a:extLst>
                </a:gridCol>
                <a:gridCol w="622943">
                  <a:extLst>
                    <a:ext uri="{9D8B030D-6E8A-4147-A177-3AD203B41FA5}">
                      <a16:colId xmlns:a16="http://schemas.microsoft.com/office/drawing/2014/main" xmlns="" val="20007"/>
                    </a:ext>
                  </a:extLst>
                </a:gridCol>
                <a:gridCol w="640383">
                  <a:extLst>
                    <a:ext uri="{9D8B030D-6E8A-4147-A177-3AD203B41FA5}">
                      <a16:colId xmlns:a16="http://schemas.microsoft.com/office/drawing/2014/main" xmlns="" val="20008"/>
                    </a:ext>
                  </a:extLst>
                </a:gridCol>
                <a:gridCol w="735214">
                  <a:extLst>
                    <a:ext uri="{9D8B030D-6E8A-4147-A177-3AD203B41FA5}">
                      <a16:colId xmlns:a16="http://schemas.microsoft.com/office/drawing/2014/main" xmlns="" val="20009"/>
                    </a:ext>
                  </a:extLst>
                </a:gridCol>
                <a:gridCol w="761374">
                  <a:extLst>
                    <a:ext uri="{9D8B030D-6E8A-4147-A177-3AD203B41FA5}">
                      <a16:colId xmlns:a16="http://schemas.microsoft.com/office/drawing/2014/main" xmlns="" val="20010"/>
                    </a:ext>
                  </a:extLst>
                </a:gridCol>
                <a:gridCol w="673628">
                  <a:extLst>
                    <a:ext uri="{9D8B030D-6E8A-4147-A177-3AD203B41FA5}">
                      <a16:colId xmlns:a16="http://schemas.microsoft.com/office/drawing/2014/main" xmlns="" val="20011"/>
                    </a:ext>
                  </a:extLst>
                </a:gridCol>
                <a:gridCol w="523206">
                  <a:extLst>
                    <a:ext uri="{9D8B030D-6E8A-4147-A177-3AD203B41FA5}">
                      <a16:colId xmlns:a16="http://schemas.microsoft.com/office/drawing/2014/main" xmlns="" val="20012"/>
                    </a:ext>
                  </a:extLst>
                </a:gridCol>
                <a:gridCol w="523206">
                  <a:extLst>
                    <a:ext uri="{9D8B030D-6E8A-4147-A177-3AD203B41FA5}">
                      <a16:colId xmlns:a16="http://schemas.microsoft.com/office/drawing/2014/main" xmlns="" val="20013"/>
                    </a:ext>
                  </a:extLst>
                </a:gridCol>
              </a:tblGrid>
              <a:tr h="163502">
                <a:tc gridSpan="3">
                  <a:txBody>
                    <a:bodyPr/>
                    <a:lstStyle/>
                    <a:p>
                      <a:pPr marL="0" marR="0">
                        <a:spcBef>
                          <a:spcPts val="0"/>
                        </a:spcBef>
                        <a:spcAft>
                          <a:spcPts val="0"/>
                        </a:spcAft>
                      </a:pPr>
                      <a:r>
                        <a:rPr lang="en-US" sz="900">
                          <a:effectLst/>
                        </a:rPr>
                        <a:t>Beta Stratification Report </a:t>
                      </a:r>
                      <a:endParaRPr lang="en-US" sz="900">
                        <a:effectLst/>
                        <a:latin typeface="Calibri"/>
                        <a:ea typeface="Times New Roman"/>
                        <a:cs typeface="Times New Roman"/>
                      </a:endParaRPr>
                    </a:p>
                  </a:txBody>
                  <a:tcPr marL="58861" marR="58861" marT="0" marB="0" anchor="b"/>
                </a:tc>
                <a:tc hMerge="1">
                  <a:txBody>
                    <a:bodyPr/>
                    <a:lstStyle/>
                    <a:p>
                      <a:endParaRPr lang="en-US"/>
                    </a:p>
                  </a:txBody>
                  <a:tcPr/>
                </a:tc>
                <a:tc hMerge="1">
                  <a:txBody>
                    <a:bodyPr/>
                    <a:lstStyle/>
                    <a:p>
                      <a:endParaRPr lang="en-US"/>
                    </a:p>
                  </a:txBody>
                  <a:tcPr/>
                </a:tc>
                <a:tc>
                  <a:txBody>
                    <a:bodyPr/>
                    <a:lstStyle/>
                    <a:p>
                      <a:endParaRPr lang="en-US" sz="900">
                        <a:effectLst/>
                        <a:latin typeface="Calibri"/>
                      </a:endParaRPr>
                    </a:p>
                  </a:txBody>
                  <a:tcPr marL="58861" marR="58861" marT="0" marB="0" anchor="b"/>
                </a:tc>
                <a:tc>
                  <a:txBody>
                    <a:bodyPr/>
                    <a:lstStyle/>
                    <a:p>
                      <a:endParaRPr lang="en-US" sz="900">
                        <a:effectLst/>
                        <a:latin typeface="Calibri"/>
                      </a:endParaRPr>
                    </a:p>
                  </a:txBody>
                  <a:tcPr marL="58861" marR="58861" marT="0" marB="0" anchor="b"/>
                </a:tc>
                <a:tc>
                  <a:txBody>
                    <a:bodyPr/>
                    <a:lstStyle/>
                    <a:p>
                      <a:endParaRPr lang="en-US" sz="900">
                        <a:effectLst/>
                        <a:latin typeface="Calibri"/>
                      </a:endParaRPr>
                    </a:p>
                  </a:txBody>
                  <a:tcPr marL="58861" marR="58861" marT="0" marB="0" anchor="b"/>
                </a:tc>
                <a:tc>
                  <a:txBody>
                    <a:bodyPr/>
                    <a:lstStyle/>
                    <a:p>
                      <a:endParaRPr lang="en-US" sz="900">
                        <a:effectLst/>
                        <a:latin typeface="Calibri"/>
                      </a:endParaRPr>
                    </a:p>
                  </a:txBody>
                  <a:tcPr marL="58861" marR="58861" marT="0" marB="0" anchor="b"/>
                </a:tc>
                <a:tc>
                  <a:txBody>
                    <a:bodyPr/>
                    <a:lstStyle/>
                    <a:p>
                      <a:endParaRPr lang="en-US" sz="900">
                        <a:effectLst/>
                        <a:latin typeface="Calibri"/>
                      </a:endParaRPr>
                    </a:p>
                  </a:txBody>
                  <a:tcPr marL="58861" marR="58861" marT="0" marB="0" anchor="b"/>
                </a:tc>
                <a:tc>
                  <a:txBody>
                    <a:bodyPr/>
                    <a:lstStyle/>
                    <a:p>
                      <a:endParaRPr lang="en-US" sz="900">
                        <a:effectLst/>
                        <a:latin typeface="Calibri"/>
                      </a:endParaRPr>
                    </a:p>
                  </a:txBody>
                  <a:tcPr marL="58861" marR="58861" marT="0" marB="0" anchor="b"/>
                </a:tc>
                <a:tc>
                  <a:txBody>
                    <a:bodyPr/>
                    <a:lstStyle/>
                    <a:p>
                      <a:endParaRPr lang="en-US" sz="900">
                        <a:effectLst/>
                        <a:latin typeface="Calibri"/>
                      </a:endParaRPr>
                    </a:p>
                  </a:txBody>
                  <a:tcPr marL="58861" marR="58861" marT="0" marB="0" anchor="b"/>
                </a:tc>
                <a:tc>
                  <a:txBody>
                    <a:bodyPr/>
                    <a:lstStyle/>
                    <a:p>
                      <a:endParaRPr lang="en-US" sz="900">
                        <a:effectLst/>
                        <a:latin typeface="Calibri"/>
                      </a:endParaRPr>
                    </a:p>
                  </a:txBody>
                  <a:tcPr marL="58861" marR="58861" marT="0" marB="0" anchor="b"/>
                </a:tc>
                <a:tc>
                  <a:txBody>
                    <a:bodyPr/>
                    <a:lstStyle/>
                    <a:p>
                      <a:endParaRPr lang="en-US" sz="900">
                        <a:effectLst/>
                        <a:latin typeface="Calibri"/>
                      </a:endParaRPr>
                    </a:p>
                  </a:txBody>
                  <a:tcPr marL="58861" marR="58861" marT="0" marB="0" anchor="b"/>
                </a:tc>
                <a:tc>
                  <a:txBody>
                    <a:bodyPr/>
                    <a:lstStyle/>
                    <a:p>
                      <a:endParaRPr lang="en-US" sz="900">
                        <a:effectLst/>
                        <a:latin typeface="Calibri"/>
                      </a:endParaRPr>
                    </a:p>
                  </a:txBody>
                  <a:tcPr marL="58861" marR="58861" marT="0" marB="0" anchor="b"/>
                </a:tc>
                <a:tc>
                  <a:txBody>
                    <a:bodyPr/>
                    <a:lstStyle/>
                    <a:p>
                      <a:endParaRPr lang="en-US" sz="900">
                        <a:effectLst/>
                        <a:latin typeface="Calibri"/>
                      </a:endParaRPr>
                    </a:p>
                  </a:txBody>
                  <a:tcPr marL="58861" marR="58861" marT="0" marB="0" anchor="b"/>
                </a:tc>
                <a:extLst>
                  <a:ext uri="{0D108BD9-81ED-4DB2-BD59-A6C34878D82A}">
                    <a16:rowId xmlns:a16="http://schemas.microsoft.com/office/drawing/2014/main" xmlns="" val="10000"/>
                  </a:ext>
                </a:extLst>
              </a:tr>
              <a:tr h="163502">
                <a:tc>
                  <a:txBody>
                    <a:bodyPr/>
                    <a:lstStyle/>
                    <a:p>
                      <a:pPr marL="0" marR="0">
                        <a:spcBef>
                          <a:spcPts val="0"/>
                        </a:spcBef>
                        <a:spcAft>
                          <a:spcPts val="0"/>
                        </a:spcAft>
                      </a:pPr>
                      <a:r>
                        <a:rPr lang="en-US" sz="900">
                          <a:effectLst/>
                        </a:rPr>
                        <a:t>Beta</a:t>
                      </a:r>
                      <a:endParaRPr lang="en-US" sz="900">
                        <a:effectLst/>
                        <a:latin typeface="Calibri"/>
                        <a:ea typeface="Times New Roman"/>
                        <a:cs typeface="Times New Roman"/>
                      </a:endParaRPr>
                    </a:p>
                  </a:txBody>
                  <a:tcPr marL="58861" marR="58861" marT="0" marB="0" anchor="b"/>
                </a:tc>
                <a:tc>
                  <a:txBody>
                    <a:bodyPr/>
                    <a:lstStyle/>
                    <a:p>
                      <a:endParaRPr lang="en-US" sz="900">
                        <a:effectLst/>
                        <a:latin typeface="Calibri"/>
                      </a:endParaRPr>
                    </a:p>
                  </a:txBody>
                  <a:tcPr marL="58861" marR="58861" marT="0" marB="0" anchor="b"/>
                </a:tc>
                <a:tc>
                  <a:txBody>
                    <a:bodyPr/>
                    <a:lstStyle/>
                    <a:p>
                      <a:endParaRPr lang="en-US" sz="900">
                        <a:effectLst/>
                        <a:latin typeface="Calibri"/>
                      </a:endParaRPr>
                    </a:p>
                  </a:txBody>
                  <a:tcPr marL="58861" marR="58861" marT="0" marB="0" anchor="b"/>
                </a:tc>
                <a:tc>
                  <a:txBody>
                    <a:bodyPr/>
                    <a:lstStyle/>
                    <a:p>
                      <a:endParaRPr lang="en-US" sz="900">
                        <a:effectLst/>
                        <a:latin typeface="Calibri"/>
                      </a:endParaRPr>
                    </a:p>
                  </a:txBody>
                  <a:tcPr marL="58861" marR="58861" marT="0" marB="0" anchor="b"/>
                </a:tc>
                <a:tc>
                  <a:txBody>
                    <a:bodyPr/>
                    <a:lstStyle/>
                    <a:p>
                      <a:endParaRPr lang="en-US" sz="900">
                        <a:effectLst/>
                        <a:latin typeface="Calibri"/>
                      </a:endParaRPr>
                    </a:p>
                  </a:txBody>
                  <a:tcPr marL="58861" marR="58861" marT="0" marB="0" anchor="b"/>
                </a:tc>
                <a:tc>
                  <a:txBody>
                    <a:bodyPr/>
                    <a:lstStyle/>
                    <a:p>
                      <a:endParaRPr lang="en-US" sz="900">
                        <a:effectLst/>
                        <a:latin typeface="Calibri"/>
                      </a:endParaRPr>
                    </a:p>
                  </a:txBody>
                  <a:tcPr marL="58861" marR="58861" marT="0" marB="0" anchor="b"/>
                </a:tc>
                <a:tc>
                  <a:txBody>
                    <a:bodyPr/>
                    <a:lstStyle/>
                    <a:p>
                      <a:endParaRPr lang="en-US" sz="900">
                        <a:effectLst/>
                        <a:latin typeface="Calibri"/>
                      </a:endParaRPr>
                    </a:p>
                  </a:txBody>
                  <a:tcPr marL="58861" marR="58861" marT="0" marB="0" anchor="b"/>
                </a:tc>
                <a:tc>
                  <a:txBody>
                    <a:bodyPr/>
                    <a:lstStyle/>
                    <a:p>
                      <a:endParaRPr lang="en-US" sz="900">
                        <a:effectLst/>
                        <a:latin typeface="Calibri"/>
                      </a:endParaRPr>
                    </a:p>
                  </a:txBody>
                  <a:tcPr marL="58861" marR="58861" marT="0" marB="0" anchor="b"/>
                </a:tc>
                <a:tc>
                  <a:txBody>
                    <a:bodyPr/>
                    <a:lstStyle/>
                    <a:p>
                      <a:endParaRPr lang="en-US" sz="900">
                        <a:effectLst/>
                        <a:latin typeface="Calibri"/>
                      </a:endParaRPr>
                    </a:p>
                  </a:txBody>
                  <a:tcPr marL="58861" marR="58861" marT="0" marB="0" anchor="b"/>
                </a:tc>
                <a:tc>
                  <a:txBody>
                    <a:bodyPr/>
                    <a:lstStyle/>
                    <a:p>
                      <a:endParaRPr lang="en-US" sz="900">
                        <a:effectLst/>
                        <a:latin typeface="Calibri"/>
                      </a:endParaRPr>
                    </a:p>
                  </a:txBody>
                  <a:tcPr marL="58861" marR="58861" marT="0" marB="0" anchor="b"/>
                </a:tc>
                <a:tc>
                  <a:txBody>
                    <a:bodyPr/>
                    <a:lstStyle/>
                    <a:p>
                      <a:endParaRPr lang="en-US" sz="900">
                        <a:effectLst/>
                        <a:latin typeface="Calibri"/>
                      </a:endParaRPr>
                    </a:p>
                  </a:txBody>
                  <a:tcPr marL="58861" marR="58861" marT="0" marB="0" anchor="b"/>
                </a:tc>
                <a:tc>
                  <a:txBody>
                    <a:bodyPr/>
                    <a:lstStyle/>
                    <a:p>
                      <a:endParaRPr lang="en-US" sz="900">
                        <a:effectLst/>
                        <a:latin typeface="Calibri"/>
                      </a:endParaRPr>
                    </a:p>
                  </a:txBody>
                  <a:tcPr marL="58861" marR="58861" marT="0" marB="0" anchor="b"/>
                </a:tc>
                <a:tc>
                  <a:txBody>
                    <a:bodyPr/>
                    <a:lstStyle/>
                    <a:p>
                      <a:endParaRPr lang="en-US" sz="900">
                        <a:effectLst/>
                        <a:latin typeface="Calibri"/>
                      </a:endParaRPr>
                    </a:p>
                  </a:txBody>
                  <a:tcPr marL="58861" marR="58861" marT="0" marB="0" anchor="b"/>
                </a:tc>
                <a:tc>
                  <a:txBody>
                    <a:bodyPr/>
                    <a:lstStyle/>
                    <a:p>
                      <a:endParaRPr lang="en-US" sz="900">
                        <a:effectLst/>
                        <a:latin typeface="Calibri"/>
                      </a:endParaRPr>
                    </a:p>
                  </a:txBody>
                  <a:tcPr marL="58861" marR="58861" marT="0" marB="0" anchor="b"/>
                </a:tc>
                <a:extLst>
                  <a:ext uri="{0D108BD9-81ED-4DB2-BD59-A6C34878D82A}">
                    <a16:rowId xmlns:a16="http://schemas.microsoft.com/office/drawing/2014/main" xmlns="" val="10001"/>
                  </a:ext>
                </a:extLst>
              </a:tr>
              <a:tr h="287763">
                <a:tc>
                  <a:txBody>
                    <a:bodyPr/>
                    <a:lstStyle/>
                    <a:p>
                      <a:pPr marL="0" marR="0">
                        <a:spcBef>
                          <a:spcPts val="0"/>
                        </a:spcBef>
                        <a:spcAft>
                          <a:spcPts val="0"/>
                        </a:spcAft>
                      </a:pPr>
                      <a:r>
                        <a:rPr lang="en-US" sz="900">
                          <a:effectLst/>
                        </a:rPr>
                        <a:t>Range</a:t>
                      </a:r>
                      <a:endParaRPr lang="en-US" sz="900">
                        <a:effectLst/>
                        <a:latin typeface="Calibri"/>
                        <a:ea typeface="Times New Roman"/>
                        <a:cs typeface="Times New Roman"/>
                      </a:endParaRPr>
                    </a:p>
                  </a:txBody>
                  <a:tcPr marL="58861" marR="58861" marT="0" marB="0" anchor="b"/>
                </a:tc>
                <a:tc>
                  <a:txBody>
                    <a:bodyPr/>
                    <a:lstStyle/>
                    <a:p>
                      <a:pPr marL="0" marR="0">
                        <a:spcBef>
                          <a:spcPts val="0"/>
                        </a:spcBef>
                        <a:spcAft>
                          <a:spcPts val="0"/>
                        </a:spcAft>
                      </a:pPr>
                      <a:r>
                        <a:rPr lang="en-US" sz="900">
                          <a:effectLst/>
                        </a:rPr>
                        <a:t>Min</a:t>
                      </a:r>
                      <a:endParaRPr lang="en-US" sz="900">
                        <a:effectLst/>
                        <a:latin typeface="Calibri"/>
                        <a:ea typeface="Times New Roman"/>
                        <a:cs typeface="Times New Roman"/>
                      </a:endParaRPr>
                    </a:p>
                  </a:txBody>
                  <a:tcPr marL="58861" marR="58861" marT="0" marB="0" anchor="b"/>
                </a:tc>
                <a:tc>
                  <a:txBody>
                    <a:bodyPr/>
                    <a:lstStyle/>
                    <a:p>
                      <a:pPr marL="0" marR="0">
                        <a:spcBef>
                          <a:spcPts val="0"/>
                        </a:spcBef>
                        <a:spcAft>
                          <a:spcPts val="0"/>
                        </a:spcAft>
                      </a:pPr>
                      <a:r>
                        <a:rPr lang="en-US" sz="900">
                          <a:effectLst/>
                        </a:rPr>
                        <a:t>Max</a:t>
                      </a:r>
                      <a:endParaRPr lang="en-US" sz="900">
                        <a:effectLst/>
                        <a:latin typeface="Calibri"/>
                        <a:ea typeface="Times New Roman"/>
                        <a:cs typeface="Times New Roman"/>
                      </a:endParaRPr>
                    </a:p>
                  </a:txBody>
                  <a:tcPr marL="58861" marR="58861" marT="0" marB="0" anchor="b"/>
                </a:tc>
                <a:tc>
                  <a:txBody>
                    <a:bodyPr/>
                    <a:lstStyle/>
                    <a:p>
                      <a:pPr marL="0" marR="0">
                        <a:spcBef>
                          <a:spcPts val="0"/>
                        </a:spcBef>
                        <a:spcAft>
                          <a:spcPts val="0"/>
                        </a:spcAft>
                      </a:pPr>
                      <a:r>
                        <a:rPr lang="en-US" sz="900">
                          <a:effectLst/>
                        </a:rPr>
                        <a:t>Port Wt%</a:t>
                      </a:r>
                      <a:endParaRPr lang="en-US" sz="900">
                        <a:effectLst/>
                        <a:latin typeface="Calibri"/>
                        <a:ea typeface="Times New Roman"/>
                        <a:cs typeface="Times New Roman"/>
                      </a:endParaRPr>
                    </a:p>
                  </a:txBody>
                  <a:tcPr marL="58861" marR="58861" marT="0" marB="0" anchor="b"/>
                </a:tc>
                <a:tc>
                  <a:txBody>
                    <a:bodyPr/>
                    <a:lstStyle/>
                    <a:p>
                      <a:pPr marL="0" marR="0">
                        <a:spcBef>
                          <a:spcPts val="0"/>
                        </a:spcBef>
                        <a:spcAft>
                          <a:spcPts val="0"/>
                        </a:spcAft>
                      </a:pPr>
                      <a:r>
                        <a:rPr lang="en-US" sz="900">
                          <a:effectLst/>
                        </a:rPr>
                        <a:t>Bench Wt%</a:t>
                      </a:r>
                      <a:endParaRPr lang="en-US" sz="900">
                        <a:effectLst/>
                        <a:latin typeface="Calibri"/>
                        <a:ea typeface="Times New Roman"/>
                        <a:cs typeface="Times New Roman"/>
                      </a:endParaRPr>
                    </a:p>
                  </a:txBody>
                  <a:tcPr marL="58861" marR="58861" marT="0" marB="0" anchor="b"/>
                </a:tc>
                <a:tc>
                  <a:txBody>
                    <a:bodyPr/>
                    <a:lstStyle/>
                    <a:p>
                      <a:pPr marL="0" marR="0">
                        <a:spcBef>
                          <a:spcPts val="0"/>
                        </a:spcBef>
                        <a:spcAft>
                          <a:spcPts val="0"/>
                        </a:spcAft>
                      </a:pPr>
                      <a:r>
                        <a:rPr lang="en-US" sz="900">
                          <a:effectLst/>
                        </a:rPr>
                        <a:t>Actv W%</a:t>
                      </a:r>
                      <a:endParaRPr lang="en-US" sz="900">
                        <a:effectLst/>
                        <a:latin typeface="Calibri"/>
                        <a:ea typeface="Times New Roman"/>
                        <a:cs typeface="Times New Roman"/>
                      </a:endParaRPr>
                    </a:p>
                  </a:txBody>
                  <a:tcPr marL="58861" marR="58861" marT="0" marB="0" anchor="b"/>
                </a:tc>
                <a:tc>
                  <a:txBody>
                    <a:bodyPr/>
                    <a:lstStyle/>
                    <a:p>
                      <a:pPr marL="0" marR="0">
                        <a:spcBef>
                          <a:spcPts val="0"/>
                        </a:spcBef>
                        <a:spcAft>
                          <a:spcPts val="0"/>
                        </a:spcAft>
                      </a:pPr>
                      <a:r>
                        <a:rPr lang="en-US" sz="900">
                          <a:effectLst/>
                        </a:rPr>
                        <a:t>Port Ret%</a:t>
                      </a:r>
                      <a:endParaRPr lang="en-US" sz="900">
                        <a:effectLst/>
                        <a:latin typeface="Calibri"/>
                        <a:ea typeface="Times New Roman"/>
                        <a:cs typeface="Times New Roman"/>
                      </a:endParaRPr>
                    </a:p>
                  </a:txBody>
                  <a:tcPr marL="58861" marR="58861" marT="0" marB="0" anchor="b"/>
                </a:tc>
                <a:tc>
                  <a:txBody>
                    <a:bodyPr/>
                    <a:lstStyle/>
                    <a:p>
                      <a:pPr marL="0" marR="0">
                        <a:spcBef>
                          <a:spcPts val="0"/>
                        </a:spcBef>
                        <a:spcAft>
                          <a:spcPts val="0"/>
                        </a:spcAft>
                      </a:pPr>
                      <a:r>
                        <a:rPr lang="en-US" sz="900">
                          <a:effectLst/>
                        </a:rPr>
                        <a:t>Bench Ret%</a:t>
                      </a:r>
                      <a:endParaRPr lang="en-US" sz="900">
                        <a:effectLst/>
                        <a:latin typeface="Calibri"/>
                        <a:ea typeface="Times New Roman"/>
                        <a:cs typeface="Times New Roman"/>
                      </a:endParaRPr>
                    </a:p>
                  </a:txBody>
                  <a:tcPr marL="58861" marR="58861" marT="0" marB="0" anchor="b"/>
                </a:tc>
                <a:tc>
                  <a:txBody>
                    <a:bodyPr/>
                    <a:lstStyle/>
                    <a:p>
                      <a:pPr marL="0" marR="0">
                        <a:spcBef>
                          <a:spcPts val="0"/>
                        </a:spcBef>
                        <a:spcAft>
                          <a:spcPts val="0"/>
                        </a:spcAft>
                      </a:pPr>
                      <a:r>
                        <a:rPr lang="en-US" sz="900">
                          <a:effectLst/>
                        </a:rPr>
                        <a:t>Port Contrib</a:t>
                      </a:r>
                      <a:endParaRPr lang="en-US" sz="900">
                        <a:effectLst/>
                        <a:latin typeface="Calibri"/>
                        <a:ea typeface="Times New Roman"/>
                        <a:cs typeface="Times New Roman"/>
                      </a:endParaRPr>
                    </a:p>
                  </a:txBody>
                  <a:tcPr marL="58861" marR="58861" marT="0" marB="0" anchor="b"/>
                </a:tc>
                <a:tc>
                  <a:txBody>
                    <a:bodyPr/>
                    <a:lstStyle/>
                    <a:p>
                      <a:pPr marL="0" marR="0">
                        <a:spcBef>
                          <a:spcPts val="0"/>
                        </a:spcBef>
                        <a:spcAft>
                          <a:spcPts val="0"/>
                        </a:spcAft>
                      </a:pPr>
                      <a:r>
                        <a:rPr lang="en-US" sz="900">
                          <a:effectLst/>
                        </a:rPr>
                        <a:t>Bench Contrib</a:t>
                      </a:r>
                      <a:endParaRPr lang="en-US" sz="900">
                        <a:effectLst/>
                        <a:latin typeface="Calibri"/>
                        <a:ea typeface="Times New Roman"/>
                        <a:cs typeface="Times New Roman"/>
                      </a:endParaRPr>
                    </a:p>
                  </a:txBody>
                  <a:tcPr marL="58861" marR="58861" marT="0" marB="0" anchor="b"/>
                </a:tc>
                <a:tc>
                  <a:txBody>
                    <a:bodyPr/>
                    <a:lstStyle/>
                    <a:p>
                      <a:pPr marL="0" marR="0">
                        <a:spcBef>
                          <a:spcPts val="0"/>
                        </a:spcBef>
                        <a:spcAft>
                          <a:spcPts val="0"/>
                        </a:spcAft>
                      </a:pPr>
                      <a:r>
                        <a:rPr lang="en-US" sz="900">
                          <a:effectLst/>
                        </a:rPr>
                        <a:t>Weight Impact</a:t>
                      </a:r>
                      <a:endParaRPr lang="en-US" sz="900">
                        <a:effectLst/>
                        <a:latin typeface="Calibri"/>
                        <a:ea typeface="Times New Roman"/>
                        <a:cs typeface="Times New Roman"/>
                      </a:endParaRPr>
                    </a:p>
                  </a:txBody>
                  <a:tcPr marL="58861" marR="58861" marT="0" marB="0" anchor="b"/>
                </a:tc>
                <a:tc>
                  <a:txBody>
                    <a:bodyPr/>
                    <a:lstStyle/>
                    <a:p>
                      <a:pPr marL="0" marR="0">
                        <a:spcBef>
                          <a:spcPts val="0"/>
                        </a:spcBef>
                        <a:spcAft>
                          <a:spcPts val="0"/>
                        </a:spcAft>
                      </a:pPr>
                      <a:r>
                        <a:rPr lang="en-US" sz="900">
                          <a:effectLst/>
                        </a:rPr>
                        <a:t>Select Impact</a:t>
                      </a:r>
                      <a:endParaRPr lang="en-US" sz="900">
                        <a:effectLst/>
                        <a:latin typeface="Calibri"/>
                        <a:ea typeface="Times New Roman"/>
                        <a:cs typeface="Times New Roman"/>
                      </a:endParaRPr>
                    </a:p>
                  </a:txBody>
                  <a:tcPr marL="58861" marR="58861" marT="0" marB="0" anchor="b"/>
                </a:tc>
                <a:tc>
                  <a:txBody>
                    <a:bodyPr/>
                    <a:lstStyle/>
                    <a:p>
                      <a:pPr marL="0" marR="0">
                        <a:spcBef>
                          <a:spcPts val="0"/>
                        </a:spcBef>
                        <a:spcAft>
                          <a:spcPts val="0"/>
                        </a:spcAft>
                      </a:pPr>
                      <a:r>
                        <a:rPr lang="en-US" sz="900">
                          <a:effectLst/>
                        </a:rPr>
                        <a:t>WI T</a:t>
                      </a:r>
                      <a:endParaRPr lang="en-US" sz="900">
                        <a:effectLst/>
                        <a:latin typeface="Calibri"/>
                        <a:ea typeface="Times New Roman"/>
                        <a:cs typeface="Times New Roman"/>
                      </a:endParaRPr>
                    </a:p>
                  </a:txBody>
                  <a:tcPr marL="58861" marR="58861" marT="0" marB="0" anchor="b"/>
                </a:tc>
                <a:tc>
                  <a:txBody>
                    <a:bodyPr/>
                    <a:lstStyle/>
                    <a:p>
                      <a:pPr marL="0" marR="0">
                        <a:spcBef>
                          <a:spcPts val="0"/>
                        </a:spcBef>
                        <a:spcAft>
                          <a:spcPts val="0"/>
                        </a:spcAft>
                      </a:pPr>
                      <a:r>
                        <a:rPr lang="en-US" sz="900">
                          <a:effectLst/>
                        </a:rPr>
                        <a:t>SI T</a:t>
                      </a:r>
                      <a:endParaRPr lang="en-US" sz="900">
                        <a:effectLst/>
                        <a:latin typeface="Calibri"/>
                        <a:ea typeface="Times New Roman"/>
                        <a:cs typeface="Times New Roman"/>
                      </a:endParaRPr>
                    </a:p>
                  </a:txBody>
                  <a:tcPr marL="58861" marR="58861" marT="0" marB="0" anchor="b"/>
                </a:tc>
                <a:extLst>
                  <a:ext uri="{0D108BD9-81ED-4DB2-BD59-A6C34878D82A}">
                    <a16:rowId xmlns:a16="http://schemas.microsoft.com/office/drawing/2014/main" xmlns="" val="10002"/>
                  </a:ext>
                </a:extLst>
              </a:tr>
              <a:tr h="163502">
                <a:tc>
                  <a:txBody>
                    <a:bodyPr/>
                    <a:lstStyle/>
                    <a:p>
                      <a:pPr marL="0" marR="0" algn="r">
                        <a:spcBef>
                          <a:spcPts val="0"/>
                        </a:spcBef>
                        <a:spcAft>
                          <a:spcPts val="0"/>
                        </a:spcAft>
                      </a:pPr>
                      <a:r>
                        <a:rPr lang="en-US" sz="900">
                          <a:effectLst/>
                        </a:rPr>
                        <a:t>1</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2.25</a:t>
                      </a:r>
                      <a:endParaRPr lang="en-US" sz="900">
                        <a:effectLst/>
                        <a:latin typeface="Calibri"/>
                        <a:ea typeface="Times New Roman"/>
                        <a:cs typeface="Times New Roman"/>
                      </a:endParaRPr>
                    </a:p>
                  </a:txBody>
                  <a:tcPr marL="58861" marR="58861" marT="0" marB="0" anchor="b"/>
                </a:tc>
                <a:tc>
                  <a:txBody>
                    <a:bodyPr/>
                    <a:lstStyle/>
                    <a:p>
                      <a:pPr marL="0" marR="0">
                        <a:spcBef>
                          <a:spcPts val="0"/>
                        </a:spcBef>
                        <a:spcAft>
                          <a:spcPts val="0"/>
                        </a:spcAft>
                      </a:pPr>
                      <a:r>
                        <a:rPr lang="en-US" sz="900">
                          <a:effectLst/>
                        </a:rPr>
                        <a:t>&lt; *</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2.7</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1.2</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1.51</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0.95</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0.9</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0.03</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0.02</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-0.44</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1.93</a:t>
                      </a:r>
                      <a:endParaRPr lang="en-US" sz="900">
                        <a:effectLst/>
                        <a:latin typeface="Calibri"/>
                        <a:ea typeface="Times New Roman"/>
                        <a:cs typeface="Times New Roman"/>
                      </a:endParaRPr>
                    </a:p>
                  </a:txBody>
                  <a:tcPr marL="58861" marR="58861" marT="0" marB="0" anchor="b"/>
                </a:tc>
                <a:extLst>
                  <a:ext uri="{0D108BD9-81ED-4DB2-BD59-A6C34878D82A}">
                    <a16:rowId xmlns:a16="http://schemas.microsoft.com/office/drawing/2014/main" xmlns="" val="10003"/>
                  </a:ext>
                </a:extLst>
              </a:tr>
              <a:tr h="163502">
                <a:tc>
                  <a:txBody>
                    <a:bodyPr/>
                    <a:lstStyle/>
                    <a:p>
                      <a:pPr marL="0" marR="0" algn="r">
                        <a:spcBef>
                          <a:spcPts val="0"/>
                        </a:spcBef>
                        <a:spcAft>
                          <a:spcPts val="0"/>
                        </a:spcAft>
                      </a:pPr>
                      <a:r>
                        <a:rPr lang="en-US" sz="900">
                          <a:effectLst/>
                        </a:rPr>
                        <a:t>2</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2</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2.25</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2.1</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1.26</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0.84</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1.08</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0.89</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0.02</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1.42</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0.27</a:t>
                      </a:r>
                      <a:endParaRPr lang="en-US" sz="900">
                        <a:effectLst/>
                        <a:latin typeface="Calibri"/>
                        <a:ea typeface="Times New Roman"/>
                        <a:cs typeface="Times New Roman"/>
                      </a:endParaRPr>
                    </a:p>
                  </a:txBody>
                  <a:tcPr marL="58861" marR="58861" marT="0" marB="0" anchor="b"/>
                </a:tc>
                <a:extLst>
                  <a:ext uri="{0D108BD9-81ED-4DB2-BD59-A6C34878D82A}">
                    <a16:rowId xmlns:a16="http://schemas.microsoft.com/office/drawing/2014/main" xmlns="" val="10004"/>
                  </a:ext>
                </a:extLst>
              </a:tr>
              <a:tr h="163502">
                <a:tc>
                  <a:txBody>
                    <a:bodyPr/>
                    <a:lstStyle/>
                    <a:p>
                      <a:pPr marL="0" marR="0" algn="r">
                        <a:spcBef>
                          <a:spcPts val="0"/>
                        </a:spcBef>
                        <a:spcAft>
                          <a:spcPts val="0"/>
                        </a:spcAft>
                      </a:pPr>
                      <a:r>
                        <a:rPr lang="en-US" sz="900">
                          <a:effectLst/>
                        </a:rPr>
                        <a:t>3</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1.75</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2</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3.34</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2.61</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0.74</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1.24</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1.8</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0.04</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0.04</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0.02</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-0.02</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2.21</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-1.63</a:t>
                      </a:r>
                      <a:endParaRPr lang="en-US" sz="900">
                        <a:effectLst/>
                        <a:latin typeface="Calibri"/>
                        <a:ea typeface="Times New Roman"/>
                        <a:cs typeface="Times New Roman"/>
                      </a:endParaRPr>
                    </a:p>
                  </a:txBody>
                  <a:tcPr marL="58861" marR="58861" marT="0" marB="0" anchor="b"/>
                </a:tc>
                <a:extLst>
                  <a:ext uri="{0D108BD9-81ED-4DB2-BD59-A6C34878D82A}">
                    <a16:rowId xmlns:a16="http://schemas.microsoft.com/office/drawing/2014/main" xmlns="" val="10005"/>
                  </a:ext>
                </a:extLst>
              </a:tr>
              <a:tr h="163502">
                <a:tc>
                  <a:txBody>
                    <a:bodyPr/>
                    <a:lstStyle/>
                    <a:p>
                      <a:pPr marL="0" marR="0" algn="r">
                        <a:spcBef>
                          <a:spcPts val="0"/>
                        </a:spcBef>
                        <a:spcAft>
                          <a:spcPts val="0"/>
                        </a:spcAft>
                      </a:pPr>
                      <a:r>
                        <a:rPr lang="en-US" sz="900">
                          <a:effectLst/>
                        </a:rPr>
                        <a:t>4</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1.5</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1.75</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5.95</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5.3</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0.65</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1.2</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1.21</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0.06</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0.04</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0.02</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1.9</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-0.02</a:t>
                      </a:r>
                      <a:endParaRPr lang="en-US" sz="900">
                        <a:effectLst/>
                        <a:latin typeface="Calibri"/>
                        <a:ea typeface="Times New Roman"/>
                        <a:cs typeface="Times New Roman"/>
                      </a:endParaRPr>
                    </a:p>
                  </a:txBody>
                  <a:tcPr marL="58861" marR="58861" marT="0" marB="0" anchor="b"/>
                </a:tc>
                <a:extLst>
                  <a:ext uri="{0D108BD9-81ED-4DB2-BD59-A6C34878D82A}">
                    <a16:rowId xmlns:a16="http://schemas.microsoft.com/office/drawing/2014/main" xmlns="" val="10006"/>
                  </a:ext>
                </a:extLst>
              </a:tr>
              <a:tr h="163502">
                <a:tc>
                  <a:txBody>
                    <a:bodyPr/>
                    <a:lstStyle/>
                    <a:p>
                      <a:pPr marL="0" marR="0" algn="r">
                        <a:spcBef>
                          <a:spcPts val="0"/>
                        </a:spcBef>
                        <a:spcAft>
                          <a:spcPts val="0"/>
                        </a:spcAft>
                      </a:pPr>
                      <a:r>
                        <a:rPr lang="en-US" sz="900">
                          <a:effectLst/>
                        </a:rPr>
                        <a:t>5</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1.25</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1.5</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13.48</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13.97</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-0.49</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1.06</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0.9</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0.13</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0.13</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0.03</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0.34</a:t>
                      </a:r>
                      <a:endParaRPr lang="en-US" sz="900">
                        <a:effectLst/>
                        <a:latin typeface="Calibri"/>
                        <a:ea typeface="Times New Roman"/>
                        <a:cs typeface="Times New Roman"/>
                      </a:endParaRPr>
                    </a:p>
                  </a:txBody>
                  <a:tcPr marL="58861" marR="58861" marT="0" marB="0" anchor="b"/>
                </a:tc>
                <a:extLst>
                  <a:ext uri="{0D108BD9-81ED-4DB2-BD59-A6C34878D82A}">
                    <a16:rowId xmlns:a16="http://schemas.microsoft.com/office/drawing/2014/main" xmlns="" val="10007"/>
                  </a:ext>
                </a:extLst>
              </a:tr>
              <a:tr h="163502">
                <a:tc>
                  <a:txBody>
                    <a:bodyPr/>
                    <a:lstStyle/>
                    <a:p>
                      <a:pPr marL="0" marR="0" algn="r">
                        <a:spcBef>
                          <a:spcPts val="0"/>
                        </a:spcBef>
                        <a:spcAft>
                          <a:spcPts val="0"/>
                        </a:spcAft>
                      </a:pPr>
                      <a:r>
                        <a:rPr lang="en-US" sz="900">
                          <a:effectLst/>
                        </a:rPr>
                        <a:t>6</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1</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1.25</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25.13</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27.8</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-2.67</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0.92</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0.82</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0.22</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0.23</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0.15</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0.26</a:t>
                      </a:r>
                      <a:endParaRPr lang="en-US" sz="900">
                        <a:effectLst/>
                        <a:latin typeface="Calibri"/>
                        <a:ea typeface="Times New Roman"/>
                        <a:cs typeface="Times New Roman"/>
                      </a:endParaRPr>
                    </a:p>
                  </a:txBody>
                  <a:tcPr marL="58861" marR="58861" marT="0" marB="0" anchor="b"/>
                </a:tc>
                <a:extLst>
                  <a:ext uri="{0D108BD9-81ED-4DB2-BD59-A6C34878D82A}">
                    <a16:rowId xmlns:a16="http://schemas.microsoft.com/office/drawing/2014/main" xmlns="" val="10008"/>
                  </a:ext>
                </a:extLst>
              </a:tr>
              <a:tr h="163502">
                <a:tc>
                  <a:txBody>
                    <a:bodyPr/>
                    <a:lstStyle/>
                    <a:p>
                      <a:pPr marL="0" marR="0" algn="r">
                        <a:spcBef>
                          <a:spcPts val="0"/>
                        </a:spcBef>
                        <a:spcAft>
                          <a:spcPts val="0"/>
                        </a:spcAft>
                      </a:pPr>
                      <a:r>
                        <a:rPr lang="en-US" sz="900">
                          <a:effectLst/>
                        </a:rPr>
                        <a:t>7</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0.75</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1</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24.42</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26.5</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-2.08</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0.95</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0.86</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0.24</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0.25</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0.97</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0.11</a:t>
                      </a:r>
                      <a:endParaRPr lang="en-US" sz="900">
                        <a:effectLst/>
                        <a:latin typeface="Calibri"/>
                        <a:ea typeface="Times New Roman"/>
                        <a:cs typeface="Times New Roman"/>
                      </a:endParaRPr>
                    </a:p>
                  </a:txBody>
                  <a:tcPr marL="58861" marR="58861" marT="0" marB="0" anchor="b"/>
                </a:tc>
                <a:extLst>
                  <a:ext uri="{0D108BD9-81ED-4DB2-BD59-A6C34878D82A}">
                    <a16:rowId xmlns:a16="http://schemas.microsoft.com/office/drawing/2014/main" xmlns="" val="10009"/>
                  </a:ext>
                </a:extLst>
              </a:tr>
              <a:tr h="163502">
                <a:tc>
                  <a:txBody>
                    <a:bodyPr/>
                    <a:lstStyle/>
                    <a:p>
                      <a:pPr marL="0" marR="0" algn="r">
                        <a:spcBef>
                          <a:spcPts val="0"/>
                        </a:spcBef>
                        <a:spcAft>
                          <a:spcPts val="0"/>
                        </a:spcAft>
                      </a:pPr>
                      <a:r>
                        <a:rPr lang="en-US" sz="900">
                          <a:effectLst/>
                        </a:rPr>
                        <a:t>8</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0.5</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0.75</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14</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14.68</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-0.68</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0.94</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0.87</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0.13</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0.1</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0.02</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-0.95</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1.38</a:t>
                      </a:r>
                      <a:endParaRPr lang="en-US" sz="900">
                        <a:effectLst/>
                        <a:latin typeface="Calibri"/>
                        <a:ea typeface="Times New Roman"/>
                        <a:cs typeface="Times New Roman"/>
                      </a:endParaRPr>
                    </a:p>
                  </a:txBody>
                  <a:tcPr marL="58861" marR="58861" marT="0" marB="0" anchor="b"/>
                </a:tc>
                <a:extLst>
                  <a:ext uri="{0D108BD9-81ED-4DB2-BD59-A6C34878D82A}">
                    <a16:rowId xmlns:a16="http://schemas.microsoft.com/office/drawing/2014/main" xmlns="" val="10010"/>
                  </a:ext>
                </a:extLst>
              </a:tr>
              <a:tr h="163502">
                <a:tc>
                  <a:txBody>
                    <a:bodyPr/>
                    <a:lstStyle/>
                    <a:p>
                      <a:pPr marL="0" marR="0" algn="r">
                        <a:spcBef>
                          <a:spcPts val="0"/>
                        </a:spcBef>
                        <a:spcAft>
                          <a:spcPts val="0"/>
                        </a:spcAft>
                      </a:pPr>
                      <a:r>
                        <a:rPr lang="en-US" sz="900">
                          <a:effectLst/>
                        </a:rPr>
                        <a:t>9</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0.25</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0.5</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7.37</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5.77</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1.6</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0.82</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0.75</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0.07</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0.04</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0.01</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0.1</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1.25</a:t>
                      </a:r>
                      <a:endParaRPr lang="en-US" sz="900">
                        <a:effectLst/>
                        <a:latin typeface="Calibri"/>
                        <a:ea typeface="Times New Roman"/>
                        <a:cs typeface="Times New Roman"/>
                      </a:endParaRPr>
                    </a:p>
                  </a:txBody>
                  <a:tcPr marL="58861" marR="58861" marT="0" marB="0" anchor="b"/>
                </a:tc>
                <a:extLst>
                  <a:ext uri="{0D108BD9-81ED-4DB2-BD59-A6C34878D82A}">
                    <a16:rowId xmlns:a16="http://schemas.microsoft.com/office/drawing/2014/main" xmlns="" val="10011"/>
                  </a:ext>
                </a:extLst>
              </a:tr>
              <a:tr h="163502">
                <a:tc>
                  <a:txBody>
                    <a:bodyPr/>
                    <a:lstStyle/>
                    <a:p>
                      <a:pPr marL="0" marR="0" algn="r">
                        <a:spcBef>
                          <a:spcPts val="0"/>
                        </a:spcBef>
                        <a:spcAft>
                          <a:spcPts val="0"/>
                        </a:spcAft>
                      </a:pPr>
                      <a:r>
                        <a:rPr lang="en-US" sz="900">
                          <a:effectLst/>
                        </a:rPr>
                        <a:t>10</a:t>
                      </a:r>
                      <a:endParaRPr lang="en-US" sz="900">
                        <a:effectLst/>
                        <a:latin typeface="Calibri"/>
                        <a:ea typeface="Times New Roman"/>
                        <a:cs typeface="Times New Roman"/>
                      </a:endParaRPr>
                    </a:p>
                  </a:txBody>
                  <a:tcPr marL="58861" marR="58861" marT="0" marB="0" anchor="b"/>
                </a:tc>
                <a:tc>
                  <a:txBody>
                    <a:bodyPr/>
                    <a:lstStyle/>
                    <a:p>
                      <a:pPr marL="0" marR="0">
                        <a:spcBef>
                          <a:spcPts val="0"/>
                        </a:spcBef>
                        <a:spcAft>
                          <a:spcPts val="0"/>
                        </a:spcAft>
                      </a:pPr>
                      <a:r>
                        <a:rPr lang="en-US" sz="900">
                          <a:effectLst/>
                        </a:rPr>
                        <a:t>&lt; *</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0.25</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1.5</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0.92</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0.58</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0.86</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0.84</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dirty="0">
                          <a:effectLst/>
                        </a:rPr>
                        <a:t>0.02</a:t>
                      </a:r>
                      <a:endParaRPr lang="en-US" sz="900" dirty="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a:effectLst/>
                        </a:rPr>
                        <a:t>0.55</a:t>
                      </a:r>
                      <a:endParaRPr lang="en-US" sz="900">
                        <a:effectLst/>
                        <a:latin typeface="Calibri"/>
                        <a:ea typeface="Times New Roman"/>
                        <a:cs typeface="Times New Roman"/>
                      </a:endParaRPr>
                    </a:p>
                  </a:txBody>
                  <a:tcPr marL="58861" marR="58861" marT="0" marB="0" anchor="b"/>
                </a:tc>
                <a:tc>
                  <a:txBody>
                    <a:bodyPr/>
                    <a:lstStyle/>
                    <a:p>
                      <a:pPr marL="0" marR="0" algn="r">
                        <a:spcBef>
                          <a:spcPts val="0"/>
                        </a:spcBef>
                        <a:spcAft>
                          <a:spcPts val="0"/>
                        </a:spcAft>
                      </a:pPr>
                      <a:r>
                        <a:rPr lang="en-US" sz="900" dirty="0">
                          <a:effectLst/>
                        </a:rPr>
                        <a:t>1</a:t>
                      </a:r>
                      <a:endParaRPr lang="en-US" sz="900" dirty="0">
                        <a:effectLst/>
                        <a:latin typeface="Calibri"/>
                        <a:ea typeface="Times New Roman"/>
                        <a:cs typeface="Times New Roman"/>
                      </a:endParaRPr>
                    </a:p>
                  </a:txBody>
                  <a:tcPr marL="58861" marR="58861" marT="0" marB="0" anchor="b"/>
                </a:tc>
                <a:extLst>
                  <a:ext uri="{0D108BD9-81ED-4DB2-BD59-A6C34878D82A}">
                    <a16:rowId xmlns:a16="http://schemas.microsoft.com/office/drawing/2014/main" xmlns="" val="10012"/>
                  </a:ext>
                </a:extLst>
              </a:tr>
            </a:tbl>
          </a:graphicData>
        </a:graphic>
      </p:graphicFrame>
      <p:sp>
        <p:nvSpPr>
          <p:cNvPr id="5" name="Rectangle 1"/>
          <p:cNvSpPr>
            <a:spLocks noChangeArrowheads="1"/>
          </p:cNvSpPr>
          <p:nvPr/>
        </p:nvSpPr>
        <p:spPr bwMode="auto">
          <a:xfrm>
            <a:off x="457200" y="27384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8023139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Empirical Analysis Discussion </a:t>
            </a:r>
          </a:p>
        </p:txBody>
      </p:sp>
      <p:sp>
        <p:nvSpPr>
          <p:cNvPr id="3" name="Content Placeholder 2"/>
          <p:cNvSpPr>
            <a:spLocks noGrp="1"/>
          </p:cNvSpPr>
          <p:nvPr>
            <p:ph idx="1"/>
          </p:nvPr>
        </p:nvSpPr>
        <p:spPr/>
        <p:txBody>
          <a:bodyPr/>
          <a:lstStyle/>
          <a:p>
            <a:r>
              <a:rPr lang="en-US" sz="2000" dirty="0"/>
              <a:t>Using the data which underlies the table we are able to estimate the key parameters of the “reordered” Fundamental Model </a:t>
            </a:r>
          </a:p>
          <a:p>
            <a:pPr lvl="1"/>
            <a:r>
              <a:rPr lang="en-US" dirty="0"/>
              <a:t>There is positive correlation between beta values and portfolio returns on both a cap weighted (.41) and equal weighted (.61) basis. Both produce SML slopes (R</a:t>
            </a:r>
            <a:r>
              <a:rPr lang="en-US" baseline="-25000" dirty="0"/>
              <a:t>m</a:t>
            </a:r>
            <a:r>
              <a:rPr lang="en-US" dirty="0"/>
              <a:t>-R</a:t>
            </a:r>
            <a:r>
              <a:rPr lang="en-US" baseline="-25000" dirty="0"/>
              <a:t>0</a:t>
            </a:r>
            <a:r>
              <a:rPr lang="en-US" dirty="0"/>
              <a:t>)around </a:t>
            </a:r>
            <a:r>
              <a:rPr lang="en-US" b="1" dirty="0">
                <a:solidFill>
                  <a:srgbClr val="C00000"/>
                </a:solidFill>
              </a:rPr>
              <a:t>+1.6% per annum</a:t>
            </a:r>
            <a:r>
              <a:rPr lang="en-US" dirty="0"/>
              <a:t>, with T-stats of 3 and 3.6 respectively.  </a:t>
            </a:r>
          </a:p>
          <a:p>
            <a:pPr lvl="1"/>
            <a:r>
              <a:rPr lang="en-US" dirty="0"/>
              <a:t>Pooling results in a slope of </a:t>
            </a:r>
            <a:r>
              <a:rPr lang="en-US" b="1" dirty="0">
                <a:solidFill>
                  <a:srgbClr val="C00000"/>
                </a:solidFill>
              </a:rPr>
              <a:t>1.8% with a T-Stat of 4</a:t>
            </a:r>
          </a:p>
          <a:p>
            <a:pPr lvl="1"/>
            <a:r>
              <a:rPr lang="en-US" dirty="0"/>
              <a:t>The average value of R</a:t>
            </a:r>
            <a:r>
              <a:rPr lang="en-US" baseline="-25000" dirty="0"/>
              <a:t>h </a:t>
            </a:r>
            <a:r>
              <a:rPr lang="en-US" dirty="0"/>
              <a:t>(risk premium for rare, large events) is .39% per month or about </a:t>
            </a:r>
            <a:r>
              <a:rPr lang="en-US" b="1" dirty="0">
                <a:solidFill>
                  <a:srgbClr val="C00000"/>
                </a:solidFill>
              </a:rPr>
              <a:t>4.7% per annum</a:t>
            </a:r>
            <a:r>
              <a:rPr lang="en-US" dirty="0"/>
              <a:t>, close to values from our hypothetical and Harvey and Siddique (3.6 for skew only)</a:t>
            </a:r>
          </a:p>
          <a:p>
            <a:pPr lvl="1"/>
            <a:r>
              <a:rPr lang="en-US" dirty="0"/>
              <a:t>The times series average factor alpha to total volatility is </a:t>
            </a:r>
            <a:r>
              <a:rPr lang="en-US" b="1" dirty="0">
                <a:solidFill>
                  <a:srgbClr val="C00000"/>
                </a:solidFill>
              </a:rPr>
              <a:t>-.20% </a:t>
            </a:r>
            <a:r>
              <a:rPr lang="en-US" dirty="0"/>
              <a:t>per month, in line with our expectation of bankruptcy losses in equities with higher idiosyncratic risk.  </a:t>
            </a:r>
          </a:p>
          <a:p>
            <a:pPr lvl="1"/>
            <a:r>
              <a:rPr lang="en-US" dirty="0"/>
              <a:t>If we bifurcate the universe into “high </a:t>
            </a:r>
            <a:r>
              <a:rPr lang="en-US" dirty="0" err="1"/>
              <a:t>vol</a:t>
            </a:r>
            <a:r>
              <a:rPr lang="en-US" dirty="0"/>
              <a:t>” and “low </a:t>
            </a:r>
            <a:r>
              <a:rPr lang="en-US" dirty="0" err="1"/>
              <a:t>vol</a:t>
            </a:r>
            <a:r>
              <a:rPr lang="en-US" dirty="0"/>
              <a:t>” groups the resultant factor active factor exposure is consistent with the </a:t>
            </a:r>
            <a:r>
              <a:rPr lang="en-US" b="1" dirty="0">
                <a:solidFill>
                  <a:srgbClr val="C00000"/>
                </a:solidFill>
              </a:rPr>
              <a:t>3%</a:t>
            </a:r>
            <a:r>
              <a:rPr lang="en-US" dirty="0"/>
              <a:t> excess return for </a:t>
            </a:r>
            <a:r>
              <a:rPr lang="en-US" b="1" dirty="0">
                <a:solidFill>
                  <a:srgbClr val="C00000"/>
                </a:solidFill>
              </a:rPr>
              <a:t>bankruptcy avoidance.  </a:t>
            </a:r>
          </a:p>
          <a:p>
            <a:pPr lvl="1"/>
            <a:endParaRPr lang="en-US" b="1" dirty="0">
              <a:solidFill>
                <a:srgbClr val="C00000"/>
              </a:solidFill>
            </a:endParaRPr>
          </a:p>
          <a:p>
            <a:pPr lvl="1"/>
            <a:endParaRPr lang="en-US" dirty="0">
              <a:solidFill>
                <a:srgbClr val="C00000"/>
              </a:solidFill>
            </a:endParaRPr>
          </a:p>
        </p:txBody>
      </p:sp>
    </p:spTree>
    <p:extLst>
      <p:ext uri="{BB962C8B-B14F-4D97-AF65-F5344CB8AC3E}">
        <p14:creationId xmlns:p14="http://schemas.microsoft.com/office/powerpoint/2010/main" val="22626194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B7967D-1557-4D97-A5C5-E56D0153362F}"/>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xmlns="" id="{365B580D-71C4-4DB5-A9EF-149DE96F14AB}"/>
              </a:ext>
            </a:extLst>
          </p:cNvPr>
          <p:cNvSpPr>
            <a:spLocks noGrp="1"/>
          </p:cNvSpPr>
          <p:nvPr>
            <p:ph idx="1"/>
          </p:nvPr>
        </p:nvSpPr>
        <p:spPr>
          <a:xfrm>
            <a:off x="457200" y="1295400"/>
            <a:ext cx="8229600" cy="4525963"/>
          </a:xfrm>
        </p:spPr>
        <p:txBody>
          <a:bodyPr/>
          <a:lstStyle/>
          <a:p>
            <a:r>
              <a:rPr lang="en-US" sz="2000" dirty="0"/>
              <a:t>The ongoing coronavirus pandemic has strongly reminded equity investors that rare but extreme events occur from time to time.  These events represent periods of increased volatility and in some cases very negative returns for extended periods.</a:t>
            </a:r>
          </a:p>
          <a:p>
            <a:r>
              <a:rPr lang="en-US" sz="800" dirty="0"/>
              <a:t> </a:t>
            </a:r>
          </a:p>
          <a:p>
            <a:r>
              <a:rPr lang="en-US" sz="2000" dirty="0"/>
              <a:t>In this presentation we will examine how including the potential for such large events changes traditional views of equity returns and the known factors that contribute to those returns.  </a:t>
            </a:r>
          </a:p>
          <a:p>
            <a:endParaRPr lang="en-US" sz="800" dirty="0"/>
          </a:p>
          <a:p>
            <a:r>
              <a:rPr lang="en-US" sz="2000" dirty="0"/>
              <a:t>By incorporating the probability of such rare events in factor models we conclude that strategies that focus on “alpha” (risk adjusted return) as defined in Jensen (1968) are structurally superior to “smart beta” strategies that attempt to outperform an equity index by active exposure to one or more known factors.  </a:t>
            </a:r>
          </a:p>
          <a:p>
            <a:pPr lvl="1"/>
            <a:r>
              <a:rPr lang="en-US" dirty="0"/>
              <a:t>Northfield US Fundamental Model is close enough in structure to provide persuasive empirical evidence. </a:t>
            </a:r>
          </a:p>
        </p:txBody>
      </p:sp>
    </p:spTree>
    <p:extLst>
      <p:ext uri="{BB962C8B-B14F-4D97-AF65-F5344CB8AC3E}">
        <p14:creationId xmlns:p14="http://schemas.microsoft.com/office/powerpoint/2010/main" val="6350272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of Other Factor Alphas</a:t>
            </a:r>
          </a:p>
        </p:txBody>
      </p:sp>
      <p:sp>
        <p:nvSpPr>
          <p:cNvPr id="3" name="Content Placeholder 2"/>
          <p:cNvSpPr>
            <a:spLocks noGrp="1"/>
          </p:cNvSpPr>
          <p:nvPr>
            <p:ph idx="1"/>
          </p:nvPr>
        </p:nvSpPr>
        <p:spPr/>
        <p:txBody>
          <a:bodyPr/>
          <a:lstStyle/>
          <a:p>
            <a:r>
              <a:rPr lang="en-US" sz="2000" dirty="0"/>
              <a:t>The foregoing suggests a robust representation of the role of risk in equity asset pricing, but “style factor” anomalies persist</a:t>
            </a:r>
          </a:p>
          <a:p>
            <a:pPr lvl="1"/>
            <a:r>
              <a:rPr lang="en-US" dirty="0"/>
              <a:t>An alpha of .71% per month associated with our “relative strength” (momentum) factor. </a:t>
            </a:r>
          </a:p>
          <a:p>
            <a:pPr lvl="1"/>
            <a:r>
              <a:rPr lang="en-US" dirty="0"/>
              <a:t>A combined alpha of .55% per month to the aggregate of the four valuation factors (flip signs to get price in denominator). </a:t>
            </a:r>
          </a:p>
          <a:p>
            <a:pPr marL="457200" lvl="1" indent="0">
              <a:buNone/>
            </a:pPr>
            <a:r>
              <a:rPr lang="en-US" dirty="0"/>
              <a:t> </a:t>
            </a:r>
          </a:p>
        </p:txBody>
      </p:sp>
      <p:graphicFrame>
        <p:nvGraphicFramePr>
          <p:cNvPr id="4" name="Table 3"/>
          <p:cNvGraphicFramePr>
            <a:graphicFrameLocks noGrp="1"/>
          </p:cNvGraphicFramePr>
          <p:nvPr>
            <p:extLst>
              <p:ext uri="{D42A27DB-BD31-4B8C-83A1-F6EECF244321}">
                <p14:modId xmlns:p14="http://schemas.microsoft.com/office/powerpoint/2010/main" val="1480240584"/>
              </p:ext>
            </p:extLst>
          </p:nvPr>
        </p:nvGraphicFramePr>
        <p:xfrm>
          <a:off x="1600200" y="3276600"/>
          <a:ext cx="5791200" cy="2857500"/>
        </p:xfrm>
        <a:graphic>
          <a:graphicData uri="http://schemas.openxmlformats.org/drawingml/2006/table">
            <a:tbl>
              <a:tblPr/>
              <a:tblGrid>
                <a:gridCol w="1014756">
                  <a:extLst>
                    <a:ext uri="{9D8B030D-6E8A-4147-A177-3AD203B41FA5}">
                      <a16:colId xmlns:a16="http://schemas.microsoft.com/office/drawing/2014/main" xmlns="" val="20000"/>
                    </a:ext>
                  </a:extLst>
                </a:gridCol>
                <a:gridCol w="711966">
                  <a:extLst>
                    <a:ext uri="{9D8B030D-6E8A-4147-A177-3AD203B41FA5}">
                      <a16:colId xmlns:a16="http://schemas.microsoft.com/office/drawing/2014/main" xmlns="" val="20001"/>
                    </a:ext>
                  </a:extLst>
                </a:gridCol>
                <a:gridCol w="913826">
                  <a:extLst>
                    <a:ext uri="{9D8B030D-6E8A-4147-A177-3AD203B41FA5}">
                      <a16:colId xmlns:a16="http://schemas.microsoft.com/office/drawing/2014/main" xmlns="" val="20002"/>
                    </a:ext>
                  </a:extLst>
                </a:gridCol>
                <a:gridCol w="954743">
                  <a:extLst>
                    <a:ext uri="{9D8B030D-6E8A-4147-A177-3AD203B41FA5}">
                      <a16:colId xmlns:a16="http://schemas.microsoft.com/office/drawing/2014/main" xmlns="" val="20003"/>
                    </a:ext>
                  </a:extLst>
                </a:gridCol>
                <a:gridCol w="886547">
                  <a:extLst>
                    <a:ext uri="{9D8B030D-6E8A-4147-A177-3AD203B41FA5}">
                      <a16:colId xmlns:a16="http://schemas.microsoft.com/office/drawing/2014/main" xmlns="" val="20004"/>
                    </a:ext>
                  </a:extLst>
                </a:gridCol>
                <a:gridCol w="654681">
                  <a:extLst>
                    <a:ext uri="{9D8B030D-6E8A-4147-A177-3AD203B41FA5}">
                      <a16:colId xmlns:a16="http://schemas.microsoft.com/office/drawing/2014/main" xmlns="" val="20005"/>
                    </a:ext>
                  </a:extLst>
                </a:gridCol>
                <a:gridCol w="654681">
                  <a:extLst>
                    <a:ext uri="{9D8B030D-6E8A-4147-A177-3AD203B41FA5}">
                      <a16:colId xmlns:a16="http://schemas.microsoft.com/office/drawing/2014/main" xmlns="" val="20006"/>
                    </a:ext>
                  </a:extLst>
                </a:gridCol>
              </a:tblGrid>
              <a:tr h="182880">
                <a:tc gridSpan="2">
                  <a:txBody>
                    <a:bodyPr/>
                    <a:lstStyle/>
                    <a:p>
                      <a:pPr algn="l" fontAlgn="b"/>
                      <a:r>
                        <a:rPr lang="en-US" sz="1100" b="0" i="0" u="none" strike="noStrike">
                          <a:solidFill>
                            <a:srgbClr val="000000"/>
                          </a:solidFill>
                          <a:effectLst/>
                          <a:latin typeface="Calibri"/>
                        </a:rPr>
                        <a:t>The Fundamentals Return Impacts </a:t>
                      </a:r>
                    </a:p>
                  </a:txBody>
                  <a:tcPr marL="7620" marR="7620" marT="7620" marB="0" anchor="b">
                    <a:lnL>
                      <a:noFill/>
                    </a:lnL>
                    <a:lnR>
                      <a:noFill/>
                    </a:lnR>
                    <a:lnT>
                      <a:noFill/>
                    </a:lnT>
                    <a:lnB>
                      <a:noFill/>
                    </a:lnB>
                  </a:tcPr>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7620" marR="7620" marT="7620" marB="0" anchor="b">
                    <a:lnL>
                      <a:noFill/>
                    </a:lnL>
                    <a:lnR>
                      <a:noFill/>
                    </a:lnR>
                    <a:lnT>
                      <a:noFill/>
                    </a:lnT>
                    <a:lnB>
                      <a:noFill/>
                    </a:lnB>
                  </a:tcPr>
                </a:tc>
                <a:extLst>
                  <a:ext uri="{0D108BD9-81ED-4DB2-BD59-A6C34878D82A}">
                    <a16:rowId xmlns:a16="http://schemas.microsoft.com/office/drawing/2014/main" xmlns="" val="10000"/>
                  </a:ext>
                </a:extLst>
              </a:tr>
              <a:tr h="182880">
                <a:tc>
                  <a:txBody>
                    <a:bodyPr/>
                    <a:lstStyle/>
                    <a:p>
                      <a:pPr algn="l" fontAlgn="b"/>
                      <a:r>
                        <a:rPr lang="en-US" sz="1100" b="0" i="0" u="none" strike="noStrike">
                          <a:solidFill>
                            <a:srgbClr val="000000"/>
                          </a:solidFill>
                          <a:effectLst/>
                          <a:latin typeface="Calibri"/>
                        </a:rPr>
                        <a:t>Factor</a:t>
                      </a:r>
                    </a:p>
                  </a:txBody>
                  <a:tcPr marL="7620" marR="7620" marT="7620"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Port Exposure</a:t>
                      </a:r>
                    </a:p>
                  </a:txBody>
                  <a:tcPr marL="7620" marR="7620" marT="7620"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Bench Exposure</a:t>
                      </a:r>
                    </a:p>
                  </a:txBody>
                  <a:tcPr marL="7620" marR="7620" marT="7620"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Actv Exposure</a:t>
                      </a:r>
                    </a:p>
                  </a:txBody>
                  <a:tcPr marL="7620" marR="7620" marT="7620"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Factor Alpha</a:t>
                      </a:r>
                    </a:p>
                  </a:txBody>
                  <a:tcPr marL="7620" marR="7620" marT="7620"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Impact</a:t>
                      </a:r>
                    </a:p>
                  </a:txBody>
                  <a:tcPr marL="7620" marR="7620" marT="7620"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Impact T </a:t>
                      </a:r>
                    </a:p>
                  </a:txBody>
                  <a:tcPr marL="7620" marR="7620" marT="7620" marB="0" anchor="b">
                    <a:lnL>
                      <a:noFill/>
                    </a:lnL>
                    <a:lnR>
                      <a:noFill/>
                    </a:lnR>
                    <a:lnT>
                      <a:noFill/>
                    </a:lnT>
                    <a:lnB>
                      <a:noFill/>
                    </a:lnB>
                  </a:tcPr>
                </a:tc>
                <a:extLst>
                  <a:ext uri="{0D108BD9-81ED-4DB2-BD59-A6C34878D82A}">
                    <a16:rowId xmlns:a16="http://schemas.microsoft.com/office/drawing/2014/main" xmlns="" val="10001"/>
                  </a:ext>
                </a:extLst>
              </a:tr>
              <a:tr h="182880">
                <a:tc>
                  <a:txBody>
                    <a:bodyPr/>
                    <a:lstStyle/>
                    <a:p>
                      <a:pPr algn="l" fontAlgn="b"/>
                      <a:r>
                        <a:rPr lang="en-US" sz="1100" b="0" i="0" u="none" strike="noStrike">
                          <a:solidFill>
                            <a:srgbClr val="000000"/>
                          </a:solidFill>
                          <a:effectLst/>
                          <a:latin typeface="Calibri"/>
                        </a:rPr>
                        <a:t>Price/Earnings</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0.06</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0.02</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0.04</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-0.18</a:t>
                      </a:r>
                    </a:p>
                  </a:txBody>
                  <a:tcPr marL="7620" marR="7620" marT="7620" marB="0" anchor="b">
                    <a:lnL>
                      <a:noFill/>
                    </a:lnL>
                    <a:lnR>
                      <a:noFill/>
                    </a:lnR>
                    <a:lnT>
                      <a:noFill/>
                    </a:lnT>
                    <a:lnB>
                      <a:noFill/>
                    </a:lnB>
                    <a:solidFill>
                      <a:srgbClr val="FFFF00"/>
                    </a:solidFill>
                  </a:tcPr>
                </a:tc>
                <a:tc>
                  <a:txBody>
                    <a:bodyPr/>
                    <a:lstStyle/>
                    <a:p>
                      <a:pPr algn="r" fontAlgn="b"/>
                      <a:r>
                        <a:rPr lang="en-US" sz="1100" b="0" i="0" u="none" strike="noStrike">
                          <a:solidFill>
                            <a:srgbClr val="000000"/>
                          </a:solidFill>
                          <a:effectLst/>
                          <a:latin typeface="Calibri"/>
                        </a:rPr>
                        <a:t>-0.02</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-1.67</a:t>
                      </a:r>
                    </a:p>
                  </a:txBody>
                  <a:tcPr marL="7620" marR="7620" marT="7620" marB="0" anchor="b">
                    <a:lnL>
                      <a:noFill/>
                    </a:lnL>
                    <a:lnR>
                      <a:noFill/>
                    </a:lnR>
                    <a:lnT>
                      <a:noFill/>
                    </a:lnT>
                    <a:lnB>
                      <a:noFill/>
                    </a:lnB>
                  </a:tcPr>
                </a:tc>
                <a:extLst>
                  <a:ext uri="{0D108BD9-81ED-4DB2-BD59-A6C34878D82A}">
                    <a16:rowId xmlns:a16="http://schemas.microsoft.com/office/drawing/2014/main" xmlns="" val="10002"/>
                  </a:ext>
                </a:extLst>
              </a:tr>
              <a:tr h="182880">
                <a:tc>
                  <a:txBody>
                    <a:bodyPr/>
                    <a:lstStyle/>
                    <a:p>
                      <a:pPr algn="l" fontAlgn="b"/>
                      <a:r>
                        <a:rPr lang="en-US" sz="1100" b="0" i="0" u="none" strike="noStrike">
                          <a:solidFill>
                            <a:srgbClr val="000000"/>
                          </a:solidFill>
                          <a:effectLst/>
                          <a:latin typeface="Calibri"/>
                        </a:rPr>
                        <a:t>Price/Books</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0.03</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0.28</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-0.25</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-0.07</a:t>
                      </a:r>
                    </a:p>
                  </a:txBody>
                  <a:tcPr marL="7620" marR="7620" marT="7620" marB="0" anchor="b">
                    <a:lnL>
                      <a:noFill/>
                    </a:lnL>
                    <a:lnR>
                      <a:noFill/>
                    </a:lnR>
                    <a:lnT>
                      <a:noFill/>
                    </a:lnT>
                    <a:lnB>
                      <a:noFill/>
                    </a:lnB>
                    <a:solidFill>
                      <a:srgbClr val="FFFF00"/>
                    </a:solidFill>
                  </a:tcPr>
                </a:tc>
                <a:tc>
                  <a:txBody>
                    <a:bodyPr/>
                    <a:lstStyle/>
                    <a:p>
                      <a:pPr algn="r" fontAlgn="b"/>
                      <a:r>
                        <a:rPr lang="en-US" sz="1100" b="0" i="0" u="none" strike="noStrike">
                          <a:solidFill>
                            <a:srgbClr val="000000"/>
                          </a:solidFill>
                          <a:effectLst/>
                          <a:latin typeface="Calibri"/>
                        </a:rPr>
                        <a:t>0.01</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0.74</a:t>
                      </a:r>
                    </a:p>
                  </a:txBody>
                  <a:tcPr marL="7620" marR="7620" marT="7620" marB="0" anchor="b">
                    <a:lnL>
                      <a:noFill/>
                    </a:lnL>
                    <a:lnR>
                      <a:noFill/>
                    </a:lnR>
                    <a:lnT>
                      <a:noFill/>
                    </a:lnT>
                    <a:lnB>
                      <a:noFill/>
                    </a:lnB>
                  </a:tcPr>
                </a:tc>
                <a:extLst>
                  <a:ext uri="{0D108BD9-81ED-4DB2-BD59-A6C34878D82A}">
                    <a16:rowId xmlns:a16="http://schemas.microsoft.com/office/drawing/2014/main" xmlns="" val="10003"/>
                  </a:ext>
                </a:extLst>
              </a:tr>
              <a:tr h="182880">
                <a:tc>
                  <a:txBody>
                    <a:bodyPr/>
                    <a:lstStyle/>
                    <a:p>
                      <a:pPr algn="l" fontAlgn="b"/>
                      <a:r>
                        <a:rPr lang="en-US" sz="1100" b="0" i="0" u="none" strike="noStrike">
                          <a:solidFill>
                            <a:srgbClr val="000000"/>
                          </a:solidFill>
                          <a:effectLst/>
                          <a:latin typeface="Calibri"/>
                        </a:rPr>
                        <a:t>Dividend Yield</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-0.04</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0.08</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-0.11</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0.18</a:t>
                      </a:r>
                    </a:p>
                  </a:txBody>
                  <a:tcPr marL="7620" marR="7620" marT="7620" marB="0" anchor="b">
                    <a:lnL>
                      <a:noFill/>
                    </a:lnL>
                    <a:lnR>
                      <a:noFill/>
                    </a:lnR>
                    <a:lnT>
                      <a:noFill/>
                    </a:lnT>
                    <a:lnB>
                      <a:noFill/>
                    </a:lnB>
                    <a:solidFill>
                      <a:srgbClr val="FFFF00"/>
                    </a:solidFill>
                  </a:tcPr>
                </a:tc>
                <a:tc>
                  <a:txBody>
                    <a:bodyPr/>
                    <a:lstStyle/>
                    <a:p>
                      <a:pPr algn="r" fontAlgn="b"/>
                      <a:r>
                        <a:rPr lang="en-US" sz="1100" b="0" i="0" u="none" strike="noStrike">
                          <a:solidFill>
                            <a:srgbClr val="000000"/>
                          </a:solidFill>
                          <a:effectLst/>
                          <a:latin typeface="Calibri"/>
                        </a:rPr>
                        <a:t>-0.01</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-1.56</a:t>
                      </a:r>
                    </a:p>
                  </a:txBody>
                  <a:tcPr marL="7620" marR="7620" marT="7620" marB="0" anchor="b">
                    <a:lnL>
                      <a:noFill/>
                    </a:lnL>
                    <a:lnR>
                      <a:noFill/>
                    </a:lnR>
                    <a:lnT>
                      <a:noFill/>
                    </a:lnT>
                    <a:lnB>
                      <a:noFill/>
                    </a:lnB>
                  </a:tcPr>
                </a:tc>
                <a:extLst>
                  <a:ext uri="{0D108BD9-81ED-4DB2-BD59-A6C34878D82A}">
                    <a16:rowId xmlns:a16="http://schemas.microsoft.com/office/drawing/2014/main" xmlns="" val="10004"/>
                  </a:ext>
                </a:extLst>
              </a:tr>
              <a:tr h="182880">
                <a:tc>
                  <a:txBody>
                    <a:bodyPr/>
                    <a:lstStyle/>
                    <a:p>
                      <a:pPr algn="l" fontAlgn="b"/>
                      <a:r>
                        <a:rPr lang="en-US" sz="1100" b="0" i="0" u="none" strike="noStrike">
                          <a:solidFill>
                            <a:srgbClr val="000000"/>
                          </a:solidFill>
                          <a:effectLst/>
                          <a:latin typeface="Calibri"/>
                        </a:rPr>
                        <a:t>Trading Activity</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0.00</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-0.24</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0.24</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-0.06</a:t>
                      </a:r>
                    </a:p>
                  </a:txBody>
                  <a:tcPr marL="7620" marR="7620" marT="7620" marB="0" anchor="b">
                    <a:lnL>
                      <a:noFill/>
                    </a:lnL>
                    <a:lnR>
                      <a:noFill/>
                    </a:lnR>
                    <a:lnT>
                      <a:noFill/>
                    </a:lnT>
                    <a:lnB>
                      <a:noFill/>
                    </a:lnB>
                    <a:solidFill>
                      <a:srgbClr val="FFFF00"/>
                    </a:solidFill>
                  </a:tcPr>
                </a:tc>
                <a:tc>
                  <a:txBody>
                    <a:bodyPr/>
                    <a:lstStyle/>
                    <a:p>
                      <a:pPr algn="r" fontAlgn="b"/>
                      <a:r>
                        <a:rPr lang="en-US" sz="1100" b="0" i="0" u="none" strike="noStrike">
                          <a:solidFill>
                            <a:srgbClr val="000000"/>
                          </a:solidFill>
                          <a:effectLst/>
                          <a:latin typeface="Calibri"/>
                        </a:rPr>
                        <a:t>-0.02</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-1.23</a:t>
                      </a:r>
                    </a:p>
                  </a:txBody>
                  <a:tcPr marL="7620" marR="7620" marT="7620" marB="0" anchor="b">
                    <a:lnL>
                      <a:noFill/>
                    </a:lnL>
                    <a:lnR>
                      <a:noFill/>
                    </a:lnR>
                    <a:lnT>
                      <a:noFill/>
                    </a:lnT>
                    <a:lnB>
                      <a:noFill/>
                    </a:lnB>
                  </a:tcPr>
                </a:tc>
                <a:extLst>
                  <a:ext uri="{0D108BD9-81ED-4DB2-BD59-A6C34878D82A}">
                    <a16:rowId xmlns:a16="http://schemas.microsoft.com/office/drawing/2014/main" xmlns="" val="10005"/>
                  </a:ext>
                </a:extLst>
              </a:tr>
              <a:tr h="182880">
                <a:tc>
                  <a:txBody>
                    <a:bodyPr/>
                    <a:lstStyle/>
                    <a:p>
                      <a:pPr algn="l" fontAlgn="b"/>
                      <a:r>
                        <a:rPr lang="en-US" sz="1100" b="0" i="0" u="none" strike="noStrike">
                          <a:solidFill>
                            <a:srgbClr val="000000"/>
                          </a:solidFill>
                          <a:effectLst/>
                          <a:latin typeface="Calibri"/>
                        </a:rPr>
                        <a:t>Relative Strength</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0.00</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0.01</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0.00</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0.71</a:t>
                      </a:r>
                    </a:p>
                  </a:txBody>
                  <a:tcPr marL="7620" marR="7620" marT="7620" marB="0" anchor="b">
                    <a:lnL>
                      <a:noFill/>
                    </a:lnL>
                    <a:lnR>
                      <a:noFill/>
                    </a:lnR>
                    <a:lnT>
                      <a:noFill/>
                    </a:lnT>
                    <a:lnB>
                      <a:noFill/>
                    </a:lnB>
                    <a:solidFill>
                      <a:srgbClr val="FFFF00"/>
                    </a:solidFill>
                  </a:tcPr>
                </a:tc>
                <a:tc>
                  <a:txBody>
                    <a:bodyPr/>
                    <a:lstStyle/>
                    <a:p>
                      <a:pPr algn="r" fontAlgn="b"/>
                      <a:r>
                        <a:rPr lang="en-US" sz="1100" b="0" i="0" u="none" strike="noStrike">
                          <a:solidFill>
                            <a:srgbClr val="000000"/>
                          </a:solidFill>
                          <a:effectLst/>
                          <a:latin typeface="Calibri"/>
                        </a:rPr>
                        <a:t>-0.06</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-2.49</a:t>
                      </a:r>
                    </a:p>
                  </a:txBody>
                  <a:tcPr marL="7620" marR="7620" marT="7620" marB="0" anchor="b">
                    <a:lnL>
                      <a:noFill/>
                    </a:lnL>
                    <a:lnR>
                      <a:noFill/>
                    </a:lnR>
                    <a:lnT>
                      <a:noFill/>
                    </a:lnT>
                    <a:lnB>
                      <a:noFill/>
                    </a:lnB>
                  </a:tcPr>
                </a:tc>
                <a:extLst>
                  <a:ext uri="{0D108BD9-81ED-4DB2-BD59-A6C34878D82A}">
                    <a16:rowId xmlns:a16="http://schemas.microsoft.com/office/drawing/2014/main" xmlns="" val="10006"/>
                  </a:ext>
                </a:extLst>
              </a:tr>
              <a:tr h="182880">
                <a:tc>
                  <a:txBody>
                    <a:bodyPr/>
                    <a:lstStyle/>
                    <a:p>
                      <a:pPr algn="l" fontAlgn="b"/>
                      <a:r>
                        <a:rPr lang="en-US" sz="1100" b="0" i="0" u="none" strike="noStrike">
                          <a:solidFill>
                            <a:srgbClr val="000000"/>
                          </a:solidFill>
                          <a:effectLst/>
                          <a:latin typeface="Calibri"/>
                        </a:rPr>
                        <a:t>Market Cap</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0.00</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1.88</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-1.88</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-0.13</a:t>
                      </a:r>
                    </a:p>
                  </a:txBody>
                  <a:tcPr marL="7620" marR="7620" marT="7620" marB="0" anchor="b">
                    <a:lnL>
                      <a:noFill/>
                    </a:lnL>
                    <a:lnR>
                      <a:noFill/>
                    </a:lnR>
                    <a:lnT>
                      <a:noFill/>
                    </a:lnT>
                    <a:lnB>
                      <a:noFill/>
                    </a:lnB>
                    <a:solidFill>
                      <a:srgbClr val="FFFF00"/>
                    </a:solidFill>
                  </a:tcPr>
                </a:tc>
                <a:tc>
                  <a:txBody>
                    <a:bodyPr/>
                    <a:lstStyle/>
                    <a:p>
                      <a:pPr algn="r" fontAlgn="b"/>
                      <a:r>
                        <a:rPr lang="en-US" sz="1100" b="0" i="0" u="none" strike="noStrike">
                          <a:solidFill>
                            <a:srgbClr val="000000"/>
                          </a:solidFill>
                          <a:effectLst/>
                          <a:latin typeface="Calibri"/>
                        </a:rPr>
                        <a:t>0.25</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2.21</a:t>
                      </a:r>
                    </a:p>
                  </a:txBody>
                  <a:tcPr marL="7620" marR="7620" marT="7620" marB="0" anchor="b">
                    <a:lnL>
                      <a:noFill/>
                    </a:lnL>
                    <a:lnR>
                      <a:noFill/>
                    </a:lnR>
                    <a:lnT>
                      <a:noFill/>
                    </a:lnT>
                    <a:lnB>
                      <a:noFill/>
                    </a:lnB>
                  </a:tcPr>
                </a:tc>
                <a:extLst>
                  <a:ext uri="{0D108BD9-81ED-4DB2-BD59-A6C34878D82A}">
                    <a16:rowId xmlns:a16="http://schemas.microsoft.com/office/drawing/2014/main" xmlns="" val="10007"/>
                  </a:ext>
                </a:extLst>
              </a:tr>
              <a:tr h="182880">
                <a:tc>
                  <a:txBody>
                    <a:bodyPr/>
                    <a:lstStyle/>
                    <a:p>
                      <a:pPr algn="l" fontAlgn="b"/>
                      <a:r>
                        <a:rPr lang="en-US" sz="1100" b="0" i="0" u="none" strike="noStrike">
                          <a:solidFill>
                            <a:srgbClr val="000000"/>
                          </a:solidFill>
                          <a:effectLst/>
                          <a:latin typeface="Calibri"/>
                        </a:rPr>
                        <a:t>Earnings Variability</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0.04</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-0.18</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0.22</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-0.11</a:t>
                      </a:r>
                    </a:p>
                  </a:txBody>
                  <a:tcPr marL="7620" marR="7620" marT="7620" marB="0" anchor="b">
                    <a:lnL>
                      <a:noFill/>
                    </a:lnL>
                    <a:lnR>
                      <a:noFill/>
                    </a:lnR>
                    <a:lnT>
                      <a:noFill/>
                    </a:lnT>
                    <a:lnB>
                      <a:noFill/>
                    </a:lnB>
                    <a:solidFill>
                      <a:srgbClr val="FFFF00"/>
                    </a:solidFill>
                  </a:tcPr>
                </a:tc>
                <a:tc>
                  <a:txBody>
                    <a:bodyPr/>
                    <a:lstStyle/>
                    <a:p>
                      <a:pPr algn="r" fontAlgn="b"/>
                      <a:r>
                        <a:rPr lang="en-US" sz="1100" b="0" i="0" u="none" strike="noStrike">
                          <a:solidFill>
                            <a:srgbClr val="000000"/>
                          </a:solidFill>
                          <a:effectLst/>
                          <a:latin typeface="Calibri"/>
                        </a:rPr>
                        <a:t>-0.04</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-2.98</a:t>
                      </a:r>
                    </a:p>
                  </a:txBody>
                  <a:tcPr marL="7620" marR="7620" marT="7620" marB="0" anchor="b">
                    <a:lnL>
                      <a:noFill/>
                    </a:lnL>
                    <a:lnR>
                      <a:noFill/>
                    </a:lnR>
                    <a:lnT>
                      <a:noFill/>
                    </a:lnT>
                    <a:lnB>
                      <a:noFill/>
                    </a:lnB>
                  </a:tcPr>
                </a:tc>
                <a:extLst>
                  <a:ext uri="{0D108BD9-81ED-4DB2-BD59-A6C34878D82A}">
                    <a16:rowId xmlns:a16="http://schemas.microsoft.com/office/drawing/2014/main" xmlns="" val="10008"/>
                  </a:ext>
                </a:extLst>
              </a:tr>
              <a:tr h="182880">
                <a:tc>
                  <a:txBody>
                    <a:bodyPr/>
                    <a:lstStyle/>
                    <a:p>
                      <a:pPr algn="l" fontAlgn="b"/>
                      <a:r>
                        <a:rPr lang="en-US" sz="1100" b="0" i="0" u="none" strike="noStrike">
                          <a:solidFill>
                            <a:srgbClr val="000000"/>
                          </a:solidFill>
                          <a:effectLst/>
                          <a:latin typeface="Calibri"/>
                        </a:rPr>
                        <a:t>EPS Growth Rate</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-0.08</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-0.06</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-0.01</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-0.03</a:t>
                      </a:r>
                    </a:p>
                  </a:txBody>
                  <a:tcPr marL="7620" marR="7620" marT="7620" marB="0" anchor="b">
                    <a:lnL>
                      <a:noFill/>
                    </a:lnL>
                    <a:lnR>
                      <a:noFill/>
                    </a:lnR>
                    <a:lnT>
                      <a:noFill/>
                    </a:lnT>
                    <a:lnB>
                      <a:noFill/>
                    </a:lnB>
                    <a:solidFill>
                      <a:srgbClr val="FFFF00"/>
                    </a:solidFill>
                  </a:tcPr>
                </a:tc>
                <a:tc>
                  <a:txBody>
                    <a:bodyPr/>
                    <a:lstStyle/>
                    <a:p>
                      <a:pPr algn="r" fontAlgn="b"/>
                      <a:r>
                        <a:rPr lang="en-US" sz="1100" b="0" i="0" u="none" strike="noStrike">
                          <a:solidFill>
                            <a:srgbClr val="000000"/>
                          </a:solidFill>
                          <a:effectLst/>
                          <a:latin typeface="Calibri"/>
                        </a:rPr>
                        <a:t>0.01</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0.88</a:t>
                      </a:r>
                    </a:p>
                  </a:txBody>
                  <a:tcPr marL="7620" marR="7620" marT="7620" marB="0" anchor="b">
                    <a:lnL>
                      <a:noFill/>
                    </a:lnL>
                    <a:lnR>
                      <a:noFill/>
                    </a:lnR>
                    <a:lnT>
                      <a:noFill/>
                    </a:lnT>
                    <a:lnB>
                      <a:noFill/>
                    </a:lnB>
                  </a:tcPr>
                </a:tc>
                <a:extLst>
                  <a:ext uri="{0D108BD9-81ED-4DB2-BD59-A6C34878D82A}">
                    <a16:rowId xmlns:a16="http://schemas.microsoft.com/office/drawing/2014/main" xmlns="" val="10009"/>
                  </a:ext>
                </a:extLst>
              </a:tr>
              <a:tr h="182880">
                <a:tc>
                  <a:txBody>
                    <a:bodyPr/>
                    <a:lstStyle/>
                    <a:p>
                      <a:pPr algn="l" fontAlgn="b"/>
                      <a:r>
                        <a:rPr lang="en-US" sz="1100" b="0" i="0" u="none" strike="noStrike">
                          <a:solidFill>
                            <a:srgbClr val="000000"/>
                          </a:solidFill>
                          <a:effectLst/>
                          <a:latin typeface="Calibri"/>
                        </a:rPr>
                        <a:t>Price/Revenue</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0.01</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0.16</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-0.15</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-0.12</a:t>
                      </a:r>
                    </a:p>
                  </a:txBody>
                  <a:tcPr marL="7620" marR="7620" marT="7620" marB="0" anchor="b">
                    <a:lnL>
                      <a:noFill/>
                    </a:lnL>
                    <a:lnR>
                      <a:noFill/>
                    </a:lnR>
                    <a:lnT>
                      <a:noFill/>
                    </a:lnT>
                    <a:lnB>
                      <a:noFill/>
                    </a:lnB>
                    <a:solidFill>
                      <a:srgbClr val="FFFF00"/>
                    </a:solidFill>
                  </a:tcPr>
                </a:tc>
                <a:tc>
                  <a:txBody>
                    <a:bodyPr/>
                    <a:lstStyle/>
                    <a:p>
                      <a:pPr algn="r" fontAlgn="b"/>
                      <a:r>
                        <a:rPr lang="en-US" sz="1100" b="0" i="0" u="none" strike="noStrike">
                          <a:solidFill>
                            <a:srgbClr val="000000"/>
                          </a:solidFill>
                          <a:effectLst/>
                          <a:latin typeface="Calibri"/>
                        </a:rPr>
                        <a:t>0.02</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1.78</a:t>
                      </a:r>
                    </a:p>
                  </a:txBody>
                  <a:tcPr marL="7620" marR="7620" marT="7620" marB="0" anchor="b">
                    <a:lnL>
                      <a:noFill/>
                    </a:lnL>
                    <a:lnR>
                      <a:noFill/>
                    </a:lnR>
                    <a:lnT>
                      <a:noFill/>
                    </a:lnT>
                    <a:lnB>
                      <a:noFill/>
                    </a:lnB>
                  </a:tcPr>
                </a:tc>
                <a:extLst>
                  <a:ext uri="{0D108BD9-81ED-4DB2-BD59-A6C34878D82A}">
                    <a16:rowId xmlns:a16="http://schemas.microsoft.com/office/drawing/2014/main" xmlns="" val="10010"/>
                  </a:ext>
                </a:extLst>
              </a:tr>
              <a:tr h="182880">
                <a:tc>
                  <a:txBody>
                    <a:bodyPr/>
                    <a:lstStyle/>
                    <a:p>
                      <a:pPr algn="l" fontAlgn="b"/>
                      <a:r>
                        <a:rPr lang="en-US" sz="1100" b="0" i="0" u="none" strike="noStrike">
                          <a:solidFill>
                            <a:srgbClr val="000000"/>
                          </a:solidFill>
                          <a:effectLst/>
                          <a:latin typeface="Calibri"/>
                        </a:rPr>
                        <a:t>Debt/Equity</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0.02</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0.14</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-0.12</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-0.07</a:t>
                      </a:r>
                    </a:p>
                  </a:txBody>
                  <a:tcPr marL="7620" marR="7620" marT="7620" marB="0" anchor="b">
                    <a:lnL>
                      <a:noFill/>
                    </a:lnL>
                    <a:lnR>
                      <a:noFill/>
                    </a:lnR>
                    <a:lnT>
                      <a:noFill/>
                    </a:lnT>
                    <a:lnB>
                      <a:noFill/>
                    </a:lnB>
                    <a:solidFill>
                      <a:srgbClr val="FFFF00"/>
                    </a:solidFill>
                  </a:tcPr>
                </a:tc>
                <a:tc>
                  <a:txBody>
                    <a:bodyPr/>
                    <a:lstStyle/>
                    <a:p>
                      <a:pPr algn="r" fontAlgn="b"/>
                      <a:r>
                        <a:rPr lang="en-US" sz="1100" b="0" i="0" u="none" strike="noStrike">
                          <a:solidFill>
                            <a:srgbClr val="000000"/>
                          </a:solidFill>
                          <a:effectLst/>
                          <a:latin typeface="Calibri"/>
                        </a:rPr>
                        <a:t>0.00</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1.27</a:t>
                      </a:r>
                    </a:p>
                  </a:txBody>
                  <a:tcPr marL="7620" marR="7620" marT="7620" marB="0" anchor="b">
                    <a:lnL>
                      <a:noFill/>
                    </a:lnL>
                    <a:lnR>
                      <a:noFill/>
                    </a:lnR>
                    <a:lnT>
                      <a:noFill/>
                    </a:lnT>
                    <a:lnB>
                      <a:noFill/>
                    </a:lnB>
                  </a:tcPr>
                </a:tc>
                <a:extLst>
                  <a:ext uri="{0D108BD9-81ED-4DB2-BD59-A6C34878D82A}">
                    <a16:rowId xmlns:a16="http://schemas.microsoft.com/office/drawing/2014/main" xmlns="" val="10011"/>
                  </a:ext>
                </a:extLst>
              </a:tr>
              <a:tr h="182880">
                <a:tc>
                  <a:txBody>
                    <a:bodyPr/>
                    <a:lstStyle/>
                    <a:p>
                      <a:pPr algn="l" fontAlgn="b"/>
                      <a:r>
                        <a:rPr lang="en-US" sz="1100" b="0" i="0" u="none" strike="noStrike">
                          <a:solidFill>
                            <a:srgbClr val="000000"/>
                          </a:solidFill>
                          <a:effectLst/>
                          <a:latin typeface="Calibri"/>
                        </a:rPr>
                        <a:t>Price Volatility</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0.00</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-0.32</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0.32</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-0.20</a:t>
                      </a:r>
                    </a:p>
                  </a:txBody>
                  <a:tcPr marL="7620" marR="7620" marT="7620" marB="0" anchor="b">
                    <a:lnL>
                      <a:noFill/>
                    </a:lnL>
                    <a:lnR>
                      <a:noFill/>
                    </a:lnR>
                    <a:lnT>
                      <a:noFill/>
                    </a:lnT>
                    <a:lnB>
                      <a:noFill/>
                    </a:lnB>
                    <a:solidFill>
                      <a:srgbClr val="FFFF00"/>
                    </a:solidFill>
                  </a:tcPr>
                </a:tc>
                <a:tc>
                  <a:txBody>
                    <a:bodyPr/>
                    <a:lstStyle/>
                    <a:p>
                      <a:pPr algn="r" fontAlgn="b"/>
                      <a:r>
                        <a:rPr lang="en-US" sz="1100" b="0" i="0" u="none" strike="noStrike">
                          <a:solidFill>
                            <a:srgbClr val="000000"/>
                          </a:solidFill>
                          <a:effectLst/>
                          <a:latin typeface="Calibri"/>
                        </a:rPr>
                        <a:t>-0.07</a:t>
                      </a:r>
                    </a:p>
                  </a:txBody>
                  <a:tcPr marL="7620" marR="7620" marT="7620"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a:rPr>
                        <a:t>-2.38</a:t>
                      </a:r>
                    </a:p>
                  </a:txBody>
                  <a:tcPr marL="7620" marR="7620" marT="7620" marB="0" anchor="b">
                    <a:lnL>
                      <a:noFill/>
                    </a:lnL>
                    <a:lnR>
                      <a:noFill/>
                    </a:lnR>
                    <a:lnT>
                      <a:noFill/>
                    </a:lnT>
                    <a:lnB>
                      <a:noFill/>
                    </a:lnB>
                  </a:tcPr>
                </a:tc>
                <a:extLst>
                  <a:ext uri="{0D108BD9-81ED-4DB2-BD59-A6C34878D82A}">
                    <a16:rowId xmlns:a16="http://schemas.microsoft.com/office/drawing/2014/main" xmlns="" val="10012"/>
                  </a:ext>
                </a:extLst>
              </a:tr>
            </a:tbl>
          </a:graphicData>
        </a:graphic>
      </p:graphicFrame>
    </p:spTree>
    <p:extLst>
      <p:ext uri="{BB962C8B-B14F-4D97-AF65-F5344CB8AC3E}">
        <p14:creationId xmlns:p14="http://schemas.microsoft.com/office/powerpoint/2010/main" val="41768216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693BEA-DFDF-41A1-B351-F46C48AC2955}"/>
              </a:ext>
            </a:extLst>
          </p:cNvPr>
          <p:cNvSpPr>
            <a:spLocks noGrp="1"/>
          </p:cNvSpPr>
          <p:nvPr>
            <p:ph type="title"/>
          </p:nvPr>
        </p:nvSpPr>
        <p:spPr/>
        <p:txBody>
          <a:bodyPr/>
          <a:lstStyle/>
          <a:p>
            <a:r>
              <a:rPr lang="en-US" dirty="0"/>
              <a:t>Now Re-Estimate the Entire Model 	</a:t>
            </a:r>
          </a:p>
        </p:txBody>
      </p:sp>
      <p:sp>
        <p:nvSpPr>
          <p:cNvPr id="3" name="Content Placeholder 2">
            <a:extLst>
              <a:ext uri="{FF2B5EF4-FFF2-40B4-BE49-F238E27FC236}">
                <a16:creationId xmlns:a16="http://schemas.microsoft.com/office/drawing/2014/main" xmlns="" id="{D382F132-AEE7-4AA7-BA2D-5684005B8E77}"/>
              </a:ext>
            </a:extLst>
          </p:cNvPr>
          <p:cNvSpPr>
            <a:spLocks noGrp="1"/>
          </p:cNvSpPr>
          <p:nvPr>
            <p:ph idx="1"/>
          </p:nvPr>
        </p:nvSpPr>
        <p:spPr/>
        <p:txBody>
          <a:bodyPr/>
          <a:lstStyle/>
          <a:p>
            <a:r>
              <a:rPr lang="en-US" sz="2000" dirty="0"/>
              <a:t>We next rebuilt the entire model under the assumptions of a “zero beta” construct where </a:t>
            </a:r>
            <a:r>
              <a:rPr lang="en-US" sz="2000" i="1" dirty="0"/>
              <a:t>4.2% per annum of the equity risk premium is ascribed to the potential for rare, large events</a:t>
            </a:r>
            <a:r>
              <a:rPr lang="en-US" sz="2000" dirty="0"/>
              <a:t> (resulting in skew and kurtosis) for the period July 2000 through May 2020 (n= 239 months)</a:t>
            </a:r>
          </a:p>
          <a:p>
            <a:pPr marL="0" indent="0">
              <a:buNone/>
            </a:pPr>
            <a:endParaRPr lang="en-US" dirty="0"/>
          </a:p>
          <a:p>
            <a:pPr lvl="1"/>
            <a:endParaRPr lang="en-US" dirty="0"/>
          </a:p>
          <a:p>
            <a:pPr lvl="1"/>
            <a:endParaRPr lang="en-US" dirty="0"/>
          </a:p>
        </p:txBody>
      </p:sp>
      <p:graphicFrame>
        <p:nvGraphicFramePr>
          <p:cNvPr id="7" name="Table 6">
            <a:extLst>
              <a:ext uri="{FF2B5EF4-FFF2-40B4-BE49-F238E27FC236}">
                <a16:creationId xmlns:a16="http://schemas.microsoft.com/office/drawing/2014/main" xmlns="" id="{A7E957E9-EB95-4F13-89B8-B8A1E9F7A0E9}"/>
              </a:ext>
            </a:extLst>
          </p:cNvPr>
          <p:cNvGraphicFramePr>
            <a:graphicFrameLocks noGrp="1"/>
          </p:cNvGraphicFramePr>
          <p:nvPr>
            <p:extLst>
              <p:ext uri="{D42A27DB-BD31-4B8C-83A1-F6EECF244321}">
                <p14:modId xmlns:p14="http://schemas.microsoft.com/office/powerpoint/2010/main" val="3202082363"/>
              </p:ext>
            </p:extLst>
          </p:nvPr>
        </p:nvGraphicFramePr>
        <p:xfrm>
          <a:off x="4343400" y="2590800"/>
          <a:ext cx="3048000" cy="3467100"/>
        </p:xfrm>
        <a:graphic>
          <a:graphicData uri="http://schemas.openxmlformats.org/drawingml/2006/table">
            <a:tbl>
              <a:tblPr/>
              <a:tblGrid>
                <a:gridCol w="609600">
                  <a:extLst>
                    <a:ext uri="{9D8B030D-6E8A-4147-A177-3AD203B41FA5}">
                      <a16:colId xmlns:a16="http://schemas.microsoft.com/office/drawing/2014/main" xmlns="" val="3376352381"/>
                    </a:ext>
                  </a:extLst>
                </a:gridCol>
                <a:gridCol w="609600">
                  <a:extLst>
                    <a:ext uri="{9D8B030D-6E8A-4147-A177-3AD203B41FA5}">
                      <a16:colId xmlns:a16="http://schemas.microsoft.com/office/drawing/2014/main" xmlns="" val="2124036773"/>
                    </a:ext>
                  </a:extLst>
                </a:gridCol>
                <a:gridCol w="609600">
                  <a:extLst>
                    <a:ext uri="{9D8B030D-6E8A-4147-A177-3AD203B41FA5}">
                      <a16:colId xmlns:a16="http://schemas.microsoft.com/office/drawing/2014/main" xmlns="" val="3850180023"/>
                    </a:ext>
                  </a:extLst>
                </a:gridCol>
                <a:gridCol w="609600">
                  <a:extLst>
                    <a:ext uri="{9D8B030D-6E8A-4147-A177-3AD203B41FA5}">
                      <a16:colId xmlns:a16="http://schemas.microsoft.com/office/drawing/2014/main" xmlns="" val="1414434792"/>
                    </a:ext>
                  </a:extLst>
                </a:gridCol>
                <a:gridCol w="609600">
                  <a:extLst>
                    <a:ext uri="{9D8B030D-6E8A-4147-A177-3AD203B41FA5}">
                      <a16:colId xmlns:a16="http://schemas.microsoft.com/office/drawing/2014/main" xmlns="" val="2568346796"/>
                    </a:ext>
                  </a:extLst>
                </a:gridCol>
              </a:tblGrid>
              <a:tr h="266700">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Mean</a:t>
                      </a:r>
                    </a:p>
                  </a:txBody>
                  <a:tcPr marL="9525" marR="9525" marT="9525"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T</a:t>
                      </a:r>
                    </a:p>
                  </a:txBody>
                  <a:tcPr marL="9525" marR="9525" marT="9525" marB="0" anchor="b">
                    <a:lnL>
                      <a:noFill/>
                    </a:lnL>
                    <a:lnR>
                      <a:noFill/>
                    </a:lnR>
                    <a:lnT>
                      <a:noFill/>
                    </a:lnT>
                    <a:lnB>
                      <a:noFill/>
                    </a:lnB>
                  </a:tcPr>
                </a:tc>
                <a:extLst>
                  <a:ext uri="{0D108BD9-81ED-4DB2-BD59-A6C34878D82A}">
                    <a16:rowId xmlns:a16="http://schemas.microsoft.com/office/drawing/2014/main" xmlns="" val="1697367550"/>
                  </a:ext>
                </a:extLst>
              </a:tr>
              <a:tr h="266700">
                <a:tc>
                  <a:txBody>
                    <a:bodyPr/>
                    <a:lstStyle/>
                    <a:p>
                      <a:pPr algn="l" fontAlgn="b"/>
                      <a:r>
                        <a:rPr lang="en-US" sz="1600" b="0" i="0" u="none" strike="noStrike">
                          <a:solidFill>
                            <a:srgbClr val="000000"/>
                          </a:solidFill>
                          <a:effectLst/>
                          <a:latin typeface="Calibri" panose="020F0502020204030204" pitchFamily="34" charset="0"/>
                        </a:rPr>
                        <a:t>Beta</a:t>
                      </a: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0.11</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0.35</a:t>
                      </a:r>
                    </a:p>
                  </a:txBody>
                  <a:tcPr marL="9525" marR="9525" marT="9525" marB="0" anchor="b">
                    <a:lnL>
                      <a:noFill/>
                    </a:lnL>
                    <a:lnR>
                      <a:noFill/>
                    </a:lnR>
                    <a:lnT>
                      <a:noFill/>
                    </a:lnT>
                    <a:lnB>
                      <a:noFill/>
                    </a:lnB>
                  </a:tcPr>
                </a:tc>
                <a:extLst>
                  <a:ext uri="{0D108BD9-81ED-4DB2-BD59-A6C34878D82A}">
                    <a16:rowId xmlns:a16="http://schemas.microsoft.com/office/drawing/2014/main" xmlns="" val="2538141291"/>
                  </a:ext>
                </a:extLst>
              </a:tr>
              <a:tr h="266700">
                <a:tc gridSpan="3">
                  <a:txBody>
                    <a:bodyPr/>
                    <a:lstStyle/>
                    <a:p>
                      <a:pPr algn="l" fontAlgn="b"/>
                      <a:r>
                        <a:rPr lang="en-US" sz="1600" b="0" i="0" u="none" strike="noStrike">
                          <a:solidFill>
                            <a:srgbClr val="000000"/>
                          </a:solidFill>
                          <a:effectLst/>
                          <a:latin typeface="Calibri" panose="020F0502020204030204" pitchFamily="34" charset="0"/>
                        </a:rPr>
                        <a:t>Earnings/Price</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600" b="0" i="0" u="none" strike="noStrike">
                          <a:solidFill>
                            <a:srgbClr val="000000"/>
                          </a:solidFill>
                          <a:effectLst/>
                          <a:latin typeface="Calibri" panose="020F0502020204030204" pitchFamily="34" charset="0"/>
                        </a:rPr>
                        <a:t>0.12</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2.70</a:t>
                      </a:r>
                    </a:p>
                  </a:txBody>
                  <a:tcPr marL="9525" marR="9525" marT="9525" marB="0" anchor="b">
                    <a:lnL>
                      <a:noFill/>
                    </a:lnL>
                    <a:lnR>
                      <a:noFill/>
                    </a:lnR>
                    <a:lnT>
                      <a:noFill/>
                    </a:lnT>
                    <a:lnB>
                      <a:noFill/>
                    </a:lnB>
                  </a:tcPr>
                </a:tc>
                <a:extLst>
                  <a:ext uri="{0D108BD9-81ED-4DB2-BD59-A6C34878D82A}">
                    <a16:rowId xmlns:a16="http://schemas.microsoft.com/office/drawing/2014/main" xmlns="" val="4111710806"/>
                  </a:ext>
                </a:extLst>
              </a:tr>
              <a:tr h="266700">
                <a:tc gridSpan="2">
                  <a:txBody>
                    <a:bodyPr/>
                    <a:lstStyle/>
                    <a:p>
                      <a:pPr algn="l" fontAlgn="b"/>
                      <a:r>
                        <a:rPr lang="en-US" sz="1600" b="0" i="0" u="none" strike="noStrike">
                          <a:solidFill>
                            <a:srgbClr val="000000"/>
                          </a:solidFill>
                          <a:effectLst/>
                          <a:latin typeface="Calibri" panose="020F0502020204030204" pitchFamily="34" charset="0"/>
                        </a:rPr>
                        <a:t>Book/Price</a:t>
                      </a:r>
                    </a:p>
                  </a:txBody>
                  <a:tcPr marL="9525" marR="9525" marT="9525" marB="0" anchor="b">
                    <a:lnL>
                      <a:noFill/>
                    </a:lnL>
                    <a:lnR>
                      <a:noFill/>
                    </a:lnR>
                    <a:lnT>
                      <a:noFill/>
                    </a:lnT>
                    <a:lnB>
                      <a:noFill/>
                    </a:lnB>
                  </a:tcPr>
                </a:tc>
                <a:tc hMerge="1">
                  <a:txBody>
                    <a:bodyPr/>
                    <a:lstStyle/>
                    <a:p>
                      <a:endParaRPr lang="en-US"/>
                    </a:p>
                  </a:txBody>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-0.11</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-1.72</a:t>
                      </a:r>
                    </a:p>
                  </a:txBody>
                  <a:tcPr marL="9525" marR="9525" marT="9525" marB="0" anchor="b">
                    <a:lnL>
                      <a:noFill/>
                    </a:lnL>
                    <a:lnR>
                      <a:noFill/>
                    </a:lnR>
                    <a:lnT>
                      <a:noFill/>
                    </a:lnT>
                    <a:lnB>
                      <a:noFill/>
                    </a:lnB>
                  </a:tcPr>
                </a:tc>
                <a:extLst>
                  <a:ext uri="{0D108BD9-81ED-4DB2-BD59-A6C34878D82A}">
                    <a16:rowId xmlns:a16="http://schemas.microsoft.com/office/drawing/2014/main" xmlns="" val="1434032336"/>
                  </a:ext>
                </a:extLst>
              </a:tr>
              <a:tr h="266700">
                <a:tc gridSpan="2">
                  <a:txBody>
                    <a:bodyPr/>
                    <a:lstStyle/>
                    <a:p>
                      <a:pPr algn="l" fontAlgn="b"/>
                      <a:r>
                        <a:rPr lang="en-US" sz="1600" b="0" i="0" u="none" strike="noStrike">
                          <a:solidFill>
                            <a:srgbClr val="000000"/>
                          </a:solidFill>
                          <a:effectLst/>
                          <a:latin typeface="Calibri" panose="020F0502020204030204" pitchFamily="34" charset="0"/>
                        </a:rPr>
                        <a:t>Dividend Yield</a:t>
                      </a:r>
                    </a:p>
                  </a:txBody>
                  <a:tcPr marL="9525" marR="9525" marT="9525" marB="0" anchor="b">
                    <a:lnL>
                      <a:noFill/>
                    </a:lnL>
                    <a:lnR>
                      <a:noFill/>
                    </a:lnR>
                    <a:lnT>
                      <a:noFill/>
                    </a:lnT>
                    <a:lnB>
                      <a:noFill/>
                    </a:lnB>
                  </a:tcPr>
                </a:tc>
                <a:tc hMerge="1">
                  <a:txBody>
                    <a:bodyPr/>
                    <a:lstStyle/>
                    <a:p>
                      <a:endParaRPr lang="en-US"/>
                    </a:p>
                  </a:txBody>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0.03</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0.69</a:t>
                      </a:r>
                    </a:p>
                  </a:txBody>
                  <a:tcPr marL="9525" marR="9525" marT="9525" marB="0" anchor="b">
                    <a:lnL>
                      <a:noFill/>
                    </a:lnL>
                    <a:lnR>
                      <a:noFill/>
                    </a:lnR>
                    <a:lnT>
                      <a:noFill/>
                    </a:lnT>
                    <a:lnB>
                      <a:noFill/>
                    </a:lnB>
                  </a:tcPr>
                </a:tc>
                <a:extLst>
                  <a:ext uri="{0D108BD9-81ED-4DB2-BD59-A6C34878D82A}">
                    <a16:rowId xmlns:a16="http://schemas.microsoft.com/office/drawing/2014/main" xmlns="" val="4109874117"/>
                  </a:ext>
                </a:extLst>
              </a:tr>
              <a:tr h="266700">
                <a:tc gridSpan="3">
                  <a:txBody>
                    <a:bodyPr/>
                    <a:lstStyle/>
                    <a:p>
                      <a:pPr algn="l" fontAlgn="b"/>
                      <a:r>
                        <a:rPr lang="en-US" sz="1600" b="0" i="0" u="none" strike="noStrike">
                          <a:solidFill>
                            <a:srgbClr val="000000"/>
                          </a:solidFill>
                          <a:effectLst/>
                          <a:latin typeface="Calibri" panose="020F0502020204030204" pitchFamily="34" charset="0"/>
                        </a:rPr>
                        <a:t>Trading Activity</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600" b="0" i="0" u="none" strike="noStrike">
                          <a:solidFill>
                            <a:srgbClr val="000000"/>
                          </a:solidFill>
                          <a:effectLst/>
                          <a:latin typeface="Calibri" panose="020F0502020204030204" pitchFamily="34" charset="0"/>
                        </a:rPr>
                        <a:t>-0.06</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-0.99</a:t>
                      </a:r>
                    </a:p>
                  </a:txBody>
                  <a:tcPr marL="9525" marR="9525" marT="9525" marB="0" anchor="b">
                    <a:lnL>
                      <a:noFill/>
                    </a:lnL>
                    <a:lnR>
                      <a:noFill/>
                    </a:lnR>
                    <a:lnT>
                      <a:noFill/>
                    </a:lnT>
                    <a:lnB>
                      <a:noFill/>
                    </a:lnB>
                  </a:tcPr>
                </a:tc>
                <a:extLst>
                  <a:ext uri="{0D108BD9-81ED-4DB2-BD59-A6C34878D82A}">
                    <a16:rowId xmlns:a16="http://schemas.microsoft.com/office/drawing/2014/main" xmlns="" val="613349077"/>
                  </a:ext>
                </a:extLst>
              </a:tr>
              <a:tr h="266700">
                <a:tc gridSpan="3">
                  <a:txBody>
                    <a:bodyPr/>
                    <a:lstStyle/>
                    <a:p>
                      <a:pPr algn="l" fontAlgn="b"/>
                      <a:r>
                        <a:rPr lang="en-US" sz="1600" b="0" i="0" u="none" strike="noStrike">
                          <a:solidFill>
                            <a:srgbClr val="000000"/>
                          </a:solidFill>
                          <a:effectLst/>
                          <a:latin typeface="Calibri" panose="020F0502020204030204" pitchFamily="34" charset="0"/>
                        </a:rPr>
                        <a:t>Relative Strength</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600" b="0" i="0" u="none" strike="noStrike">
                          <a:solidFill>
                            <a:srgbClr val="000000"/>
                          </a:solidFill>
                          <a:effectLst/>
                          <a:latin typeface="Calibri" panose="020F0502020204030204" pitchFamily="34" charset="0"/>
                        </a:rPr>
                        <a:t>0.11</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1.06</a:t>
                      </a:r>
                    </a:p>
                  </a:txBody>
                  <a:tcPr marL="9525" marR="9525" marT="9525" marB="0" anchor="b">
                    <a:lnL>
                      <a:noFill/>
                    </a:lnL>
                    <a:lnR>
                      <a:noFill/>
                    </a:lnR>
                    <a:lnT>
                      <a:noFill/>
                    </a:lnT>
                    <a:lnB>
                      <a:noFill/>
                    </a:lnB>
                  </a:tcPr>
                </a:tc>
                <a:extLst>
                  <a:ext uri="{0D108BD9-81ED-4DB2-BD59-A6C34878D82A}">
                    <a16:rowId xmlns:a16="http://schemas.microsoft.com/office/drawing/2014/main" xmlns="" val="2074765765"/>
                  </a:ext>
                </a:extLst>
              </a:tr>
              <a:tr h="266700">
                <a:tc gridSpan="3">
                  <a:txBody>
                    <a:bodyPr/>
                    <a:lstStyle/>
                    <a:p>
                      <a:pPr algn="l" fontAlgn="b"/>
                      <a:r>
                        <a:rPr lang="en-US" sz="1600" b="0" i="0" u="none" strike="noStrike">
                          <a:solidFill>
                            <a:srgbClr val="000000"/>
                          </a:solidFill>
                          <a:effectLst/>
                          <a:latin typeface="Calibri" panose="020F0502020204030204" pitchFamily="34" charset="0"/>
                        </a:rPr>
                        <a:t>Log of Market Cap</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600" b="0" i="0" u="none" strike="noStrike">
                          <a:solidFill>
                            <a:srgbClr val="000000"/>
                          </a:solidFill>
                          <a:effectLst/>
                          <a:latin typeface="Calibri" panose="020F0502020204030204" pitchFamily="34" charset="0"/>
                        </a:rPr>
                        <a:t>-0.13</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-2.46</a:t>
                      </a:r>
                    </a:p>
                  </a:txBody>
                  <a:tcPr marL="9525" marR="9525" marT="9525" marB="0" anchor="b">
                    <a:lnL>
                      <a:noFill/>
                    </a:lnL>
                    <a:lnR>
                      <a:noFill/>
                    </a:lnR>
                    <a:lnT>
                      <a:noFill/>
                    </a:lnT>
                    <a:lnB>
                      <a:noFill/>
                    </a:lnB>
                  </a:tcPr>
                </a:tc>
                <a:extLst>
                  <a:ext uri="{0D108BD9-81ED-4DB2-BD59-A6C34878D82A}">
                    <a16:rowId xmlns:a16="http://schemas.microsoft.com/office/drawing/2014/main" xmlns="" val="4238574270"/>
                  </a:ext>
                </a:extLst>
              </a:tr>
              <a:tr h="266700">
                <a:tc gridSpan="3">
                  <a:txBody>
                    <a:bodyPr/>
                    <a:lstStyle/>
                    <a:p>
                      <a:pPr algn="l" fontAlgn="b"/>
                      <a:r>
                        <a:rPr lang="en-US" sz="1600" b="0" i="0" u="none" strike="noStrike">
                          <a:solidFill>
                            <a:srgbClr val="000000"/>
                          </a:solidFill>
                          <a:effectLst/>
                          <a:latin typeface="Calibri" panose="020F0502020204030204" pitchFamily="34" charset="0"/>
                        </a:rPr>
                        <a:t>Earnings Variability</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600" b="0" i="0" u="none" strike="noStrike">
                          <a:solidFill>
                            <a:srgbClr val="000000"/>
                          </a:solidFill>
                          <a:effectLst/>
                          <a:latin typeface="Calibri" panose="020F0502020204030204" pitchFamily="34" charset="0"/>
                        </a:rPr>
                        <a:t>-0.15</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-3.98</a:t>
                      </a:r>
                    </a:p>
                  </a:txBody>
                  <a:tcPr marL="9525" marR="9525" marT="9525" marB="0" anchor="b">
                    <a:lnL>
                      <a:noFill/>
                    </a:lnL>
                    <a:lnR>
                      <a:noFill/>
                    </a:lnR>
                    <a:lnT>
                      <a:noFill/>
                    </a:lnT>
                    <a:lnB>
                      <a:noFill/>
                    </a:lnB>
                  </a:tcPr>
                </a:tc>
                <a:extLst>
                  <a:ext uri="{0D108BD9-81ED-4DB2-BD59-A6C34878D82A}">
                    <a16:rowId xmlns:a16="http://schemas.microsoft.com/office/drawing/2014/main" xmlns="" val="3607480038"/>
                  </a:ext>
                </a:extLst>
              </a:tr>
              <a:tr h="266700">
                <a:tc gridSpan="3">
                  <a:txBody>
                    <a:bodyPr/>
                    <a:lstStyle/>
                    <a:p>
                      <a:pPr algn="l" fontAlgn="b"/>
                      <a:r>
                        <a:rPr lang="en-US" sz="1600" b="0" i="0" u="none" strike="noStrike">
                          <a:solidFill>
                            <a:srgbClr val="000000"/>
                          </a:solidFill>
                          <a:effectLst/>
                          <a:latin typeface="Calibri" panose="020F0502020204030204" pitchFamily="34" charset="0"/>
                        </a:rPr>
                        <a:t>EPS Growth Rate</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600" b="0" i="0" u="none" strike="noStrike">
                          <a:solidFill>
                            <a:srgbClr val="000000"/>
                          </a:solidFill>
                          <a:effectLst/>
                          <a:latin typeface="Calibri" panose="020F0502020204030204" pitchFamily="34" charset="0"/>
                        </a:rPr>
                        <a:t>0.02</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0.46</a:t>
                      </a:r>
                    </a:p>
                  </a:txBody>
                  <a:tcPr marL="9525" marR="9525" marT="9525" marB="0" anchor="b">
                    <a:lnL>
                      <a:noFill/>
                    </a:lnL>
                    <a:lnR>
                      <a:noFill/>
                    </a:lnR>
                    <a:lnT>
                      <a:noFill/>
                    </a:lnT>
                    <a:lnB>
                      <a:noFill/>
                    </a:lnB>
                  </a:tcPr>
                </a:tc>
                <a:extLst>
                  <a:ext uri="{0D108BD9-81ED-4DB2-BD59-A6C34878D82A}">
                    <a16:rowId xmlns:a16="http://schemas.microsoft.com/office/drawing/2014/main" xmlns="" val="2271216062"/>
                  </a:ext>
                </a:extLst>
              </a:tr>
              <a:tr h="266700">
                <a:tc gridSpan="3">
                  <a:txBody>
                    <a:bodyPr/>
                    <a:lstStyle/>
                    <a:p>
                      <a:pPr algn="l" fontAlgn="b"/>
                      <a:r>
                        <a:rPr lang="en-US" sz="1600" b="0" i="0" u="none" strike="noStrike">
                          <a:solidFill>
                            <a:srgbClr val="000000"/>
                          </a:solidFill>
                          <a:effectLst/>
                          <a:latin typeface="Calibri" panose="020F0502020204030204" pitchFamily="34" charset="0"/>
                        </a:rPr>
                        <a:t>Revenue/Price</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600" b="0" i="0" u="none" strike="noStrike">
                          <a:solidFill>
                            <a:srgbClr val="000000"/>
                          </a:solidFill>
                          <a:effectLst/>
                          <a:latin typeface="Calibri" panose="020F0502020204030204" pitchFamily="34" charset="0"/>
                        </a:rPr>
                        <a:t>0.12</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2.26</a:t>
                      </a:r>
                    </a:p>
                  </a:txBody>
                  <a:tcPr marL="9525" marR="9525" marT="9525" marB="0" anchor="b">
                    <a:lnL>
                      <a:noFill/>
                    </a:lnL>
                    <a:lnR>
                      <a:noFill/>
                    </a:lnR>
                    <a:lnT>
                      <a:noFill/>
                    </a:lnT>
                    <a:lnB>
                      <a:noFill/>
                    </a:lnB>
                  </a:tcPr>
                </a:tc>
                <a:extLst>
                  <a:ext uri="{0D108BD9-81ED-4DB2-BD59-A6C34878D82A}">
                    <a16:rowId xmlns:a16="http://schemas.microsoft.com/office/drawing/2014/main" xmlns="" val="2230359388"/>
                  </a:ext>
                </a:extLst>
              </a:tr>
              <a:tr h="266700">
                <a:tc gridSpan="2">
                  <a:txBody>
                    <a:bodyPr/>
                    <a:lstStyle/>
                    <a:p>
                      <a:pPr algn="l" fontAlgn="b"/>
                      <a:r>
                        <a:rPr lang="en-US" sz="1600" b="0" i="0" u="none" strike="noStrike">
                          <a:solidFill>
                            <a:srgbClr val="000000"/>
                          </a:solidFill>
                          <a:effectLst/>
                          <a:latin typeface="Calibri" panose="020F0502020204030204" pitchFamily="34" charset="0"/>
                        </a:rPr>
                        <a:t>Debt/Equity</a:t>
                      </a:r>
                    </a:p>
                  </a:txBody>
                  <a:tcPr marL="9525" marR="9525" marT="9525" marB="0" anchor="b">
                    <a:lnL>
                      <a:noFill/>
                    </a:lnL>
                    <a:lnR>
                      <a:noFill/>
                    </a:lnR>
                    <a:lnT>
                      <a:noFill/>
                    </a:lnT>
                    <a:lnB>
                      <a:noFill/>
                    </a:lnB>
                  </a:tcPr>
                </a:tc>
                <a:tc hMerge="1">
                  <a:txBody>
                    <a:bodyPr/>
                    <a:lstStyle/>
                    <a:p>
                      <a:endParaRPr lang="en-US"/>
                    </a:p>
                  </a:txBody>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-0.07</a:t>
                      </a:r>
                    </a:p>
                  </a:txBody>
                  <a:tcPr marL="9525" marR="9525" marT="9525" marB="0" anchor="b">
                    <a:lnL>
                      <a:noFill/>
                    </a:lnL>
                    <a:lnR>
                      <a:noFill/>
                    </a:lnR>
                    <a:lnT>
                      <a:noFill/>
                    </a:lnT>
                    <a:lnB>
                      <a:noFill/>
                    </a:lnB>
                  </a:tcPr>
                </a:tc>
                <a:tc>
                  <a:txBody>
                    <a:bodyPr/>
                    <a:lstStyle/>
                    <a:p>
                      <a:pPr algn="r" fontAlgn="b"/>
                      <a:r>
                        <a:rPr lang="en-US" sz="1600" b="0" i="0" u="none" strike="noStrike" dirty="0">
                          <a:solidFill>
                            <a:srgbClr val="000000"/>
                          </a:solidFill>
                          <a:effectLst/>
                          <a:latin typeface="Calibri" panose="020F0502020204030204" pitchFamily="34" charset="0"/>
                        </a:rPr>
                        <a:t>-1.93</a:t>
                      </a:r>
                    </a:p>
                  </a:txBody>
                  <a:tcPr marL="9525" marR="9525" marT="9525" marB="0" anchor="b">
                    <a:lnL>
                      <a:noFill/>
                    </a:lnL>
                    <a:lnR>
                      <a:noFill/>
                    </a:lnR>
                    <a:lnT>
                      <a:noFill/>
                    </a:lnT>
                    <a:lnB>
                      <a:noFill/>
                    </a:lnB>
                  </a:tcPr>
                </a:tc>
                <a:extLst>
                  <a:ext uri="{0D108BD9-81ED-4DB2-BD59-A6C34878D82A}">
                    <a16:rowId xmlns:a16="http://schemas.microsoft.com/office/drawing/2014/main" xmlns="" val="376224269"/>
                  </a:ext>
                </a:extLst>
              </a:tr>
              <a:tr h="266700">
                <a:tc gridSpan="3">
                  <a:txBody>
                    <a:bodyPr/>
                    <a:lstStyle/>
                    <a:p>
                      <a:pPr algn="l" fontAlgn="b"/>
                      <a:r>
                        <a:rPr lang="en-US" sz="1600" b="0" i="0" u="none" strike="noStrike">
                          <a:solidFill>
                            <a:srgbClr val="000000"/>
                          </a:solidFill>
                          <a:effectLst/>
                          <a:latin typeface="Calibri" panose="020F0502020204030204" pitchFamily="34" charset="0"/>
                        </a:rPr>
                        <a:t>Price Volatility</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600" b="0" i="0" u="none" strike="noStrike">
                          <a:solidFill>
                            <a:srgbClr val="000000"/>
                          </a:solidFill>
                          <a:effectLst/>
                          <a:latin typeface="Calibri" panose="020F0502020204030204" pitchFamily="34" charset="0"/>
                        </a:rPr>
                        <a:t>-0.26</a:t>
                      </a:r>
                    </a:p>
                  </a:txBody>
                  <a:tcPr marL="9525" marR="9525" marT="9525" marB="0" anchor="b">
                    <a:lnL>
                      <a:noFill/>
                    </a:lnL>
                    <a:lnR>
                      <a:noFill/>
                    </a:lnR>
                    <a:lnT>
                      <a:noFill/>
                    </a:lnT>
                    <a:lnB>
                      <a:noFill/>
                    </a:lnB>
                  </a:tcPr>
                </a:tc>
                <a:tc>
                  <a:txBody>
                    <a:bodyPr/>
                    <a:lstStyle/>
                    <a:p>
                      <a:pPr algn="r" fontAlgn="b"/>
                      <a:r>
                        <a:rPr lang="en-US" sz="1600" b="0" i="0" u="none" strike="noStrike" dirty="0">
                          <a:solidFill>
                            <a:srgbClr val="000000"/>
                          </a:solidFill>
                          <a:effectLst/>
                          <a:latin typeface="Calibri" panose="020F0502020204030204" pitchFamily="34" charset="0"/>
                        </a:rPr>
                        <a:t>-2.85</a:t>
                      </a:r>
                    </a:p>
                  </a:txBody>
                  <a:tcPr marL="9525" marR="9525" marT="9525" marB="0" anchor="b">
                    <a:lnL>
                      <a:noFill/>
                    </a:lnL>
                    <a:lnR>
                      <a:noFill/>
                    </a:lnR>
                    <a:lnT>
                      <a:noFill/>
                    </a:lnT>
                    <a:lnB>
                      <a:noFill/>
                    </a:lnB>
                  </a:tcPr>
                </a:tc>
                <a:extLst>
                  <a:ext uri="{0D108BD9-81ED-4DB2-BD59-A6C34878D82A}">
                    <a16:rowId xmlns:a16="http://schemas.microsoft.com/office/drawing/2014/main" xmlns="" val="404029409"/>
                  </a:ext>
                </a:extLst>
              </a:tr>
            </a:tbl>
          </a:graphicData>
        </a:graphic>
      </p:graphicFrame>
    </p:spTree>
    <p:extLst>
      <p:ext uri="{BB962C8B-B14F-4D97-AF65-F5344CB8AC3E}">
        <p14:creationId xmlns:p14="http://schemas.microsoft.com/office/powerpoint/2010/main" val="37930159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EBAF23-A0C3-4BD3-9AF3-D2399EA520FE}"/>
              </a:ext>
            </a:extLst>
          </p:cNvPr>
          <p:cNvSpPr>
            <a:spLocks noGrp="1"/>
          </p:cNvSpPr>
          <p:nvPr>
            <p:ph type="title"/>
          </p:nvPr>
        </p:nvSpPr>
        <p:spPr/>
        <p:txBody>
          <a:bodyPr/>
          <a:lstStyle/>
          <a:p>
            <a:r>
              <a:rPr lang="en-US" dirty="0"/>
              <a:t>Real Alpha Outcomes for </a:t>
            </a:r>
            <a:r>
              <a:rPr lang="en-US" dirty="0" smtClean="0"/>
              <a:t>1990/2000-2020</a:t>
            </a:r>
            <a:r>
              <a:rPr lang="en-US" dirty="0"/>
              <a:t>		</a:t>
            </a:r>
          </a:p>
        </p:txBody>
      </p:sp>
      <p:sp>
        <p:nvSpPr>
          <p:cNvPr id="3" name="Content Placeholder 2">
            <a:extLst>
              <a:ext uri="{FF2B5EF4-FFF2-40B4-BE49-F238E27FC236}">
                <a16:creationId xmlns:a16="http://schemas.microsoft.com/office/drawing/2014/main" xmlns="" id="{B5E36E8A-2B5B-4A20-A9F5-0136B640C1EE}"/>
              </a:ext>
            </a:extLst>
          </p:cNvPr>
          <p:cNvSpPr>
            <a:spLocks noGrp="1"/>
          </p:cNvSpPr>
          <p:nvPr>
            <p:ph idx="1"/>
          </p:nvPr>
        </p:nvSpPr>
        <p:spPr/>
        <p:txBody>
          <a:bodyPr/>
          <a:lstStyle/>
          <a:p>
            <a:r>
              <a:rPr lang="en-US" dirty="0"/>
              <a:t>The annual return to “beta” (slope of the SML) is about 1.4% per year not much different from our empirical result with the existing model of 1.6%.   However, the result is not statistically significant. </a:t>
            </a:r>
          </a:p>
          <a:p>
            <a:r>
              <a:rPr lang="en-US" dirty="0"/>
              <a:t>The sum of the four valuation factors produces a more modest alpha of .17% per month (T = 1.37) </a:t>
            </a:r>
            <a:r>
              <a:rPr lang="en-US" dirty="0">
                <a:solidFill>
                  <a:srgbClr val="C00000"/>
                </a:solidFill>
              </a:rPr>
              <a:t>and falling short of statistical significance. </a:t>
            </a:r>
          </a:p>
          <a:p>
            <a:pPr lvl="1"/>
            <a:r>
              <a:rPr lang="en-US" dirty="0"/>
              <a:t>Within this group, the alpha for “book/price” was materially negative. </a:t>
            </a:r>
          </a:p>
          <a:p>
            <a:r>
              <a:rPr lang="en-US" dirty="0"/>
              <a:t>The monthly alpha for “relative strength” (i.e. momentum) remains positive but at much smaller magnitude of .11% per month (T = 1.06) and is </a:t>
            </a:r>
            <a:r>
              <a:rPr lang="en-US" i="1" dirty="0">
                <a:solidFill>
                  <a:srgbClr val="C00000"/>
                </a:solidFill>
              </a:rPr>
              <a:t>not statistically significant.</a:t>
            </a:r>
            <a:r>
              <a:rPr lang="en-US" dirty="0"/>
              <a:t> </a:t>
            </a:r>
          </a:p>
          <a:p>
            <a:r>
              <a:rPr lang="en-US" dirty="0"/>
              <a:t>We used the “total volatility” factor as a proxy for bankruptcy risk.  The factor alpha was even more negative at -.26% per month (T= -2.85).  </a:t>
            </a:r>
          </a:p>
          <a:p>
            <a:r>
              <a:rPr lang="en-US" dirty="0"/>
              <a:t>The monthly mean alpha for “size”, earnings variability and leverage were all negative and statistically significant.  </a:t>
            </a:r>
          </a:p>
          <a:p>
            <a:r>
              <a:rPr lang="en-US" dirty="0">
                <a:solidFill>
                  <a:srgbClr val="C00000"/>
                </a:solidFill>
              </a:rPr>
              <a:t>These results  seems intuitive given two major events (GFC and the COVID-19 pandemic) in twenty years.  </a:t>
            </a:r>
          </a:p>
          <a:p>
            <a:endParaRPr lang="en-US" dirty="0"/>
          </a:p>
          <a:p>
            <a:endParaRPr lang="en-US" dirty="0"/>
          </a:p>
        </p:txBody>
      </p:sp>
    </p:spTree>
    <p:extLst>
      <p:ext uri="{BB962C8B-B14F-4D97-AF65-F5344CB8AC3E}">
        <p14:creationId xmlns:p14="http://schemas.microsoft.com/office/powerpoint/2010/main" val="31393798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 Outcomes by Decade: 1990s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68290345"/>
              </p:ext>
            </p:extLst>
          </p:nvPr>
        </p:nvGraphicFramePr>
        <p:xfrm>
          <a:off x="2006600" y="1523997"/>
          <a:ext cx="5613399" cy="3497424"/>
        </p:xfrm>
        <a:graphic>
          <a:graphicData uri="http://schemas.openxmlformats.org/drawingml/2006/table">
            <a:tbl>
              <a:tblPr>
                <a:tableStyleId>{5C22544A-7EE6-4342-B048-85BDC9FD1C3A}</a:tableStyleId>
              </a:tblPr>
              <a:tblGrid>
                <a:gridCol w="1781057"/>
                <a:gridCol w="589591"/>
                <a:gridCol w="589591"/>
                <a:gridCol w="736989"/>
                <a:gridCol w="589591"/>
                <a:gridCol w="589591"/>
                <a:gridCol w="736989"/>
              </a:tblGrid>
              <a:tr h="218589">
                <a:tc>
                  <a:txBody>
                    <a:bodyPr/>
                    <a:lstStyle/>
                    <a:p>
                      <a:pPr algn="l" fontAlgn="b"/>
                      <a:endParaRPr lang="en-US" sz="1100" b="0" i="0" u="none" strike="noStrike">
                        <a:solidFill>
                          <a:srgbClr val="000000"/>
                        </a:solidFill>
                        <a:effectLst/>
                        <a:latin typeface="Calibri"/>
                      </a:endParaRPr>
                    </a:p>
                  </a:txBody>
                  <a:tcPr marL="7620" marR="7620" marT="7620" marB="0" anchor="b"/>
                </a:tc>
                <a:tc gridSpan="2">
                  <a:txBody>
                    <a:bodyPr/>
                    <a:lstStyle/>
                    <a:p>
                      <a:pPr algn="l" fontAlgn="b"/>
                      <a:r>
                        <a:rPr lang="en-US" sz="1100" u="none" strike="noStrike">
                          <a:effectLst/>
                        </a:rPr>
                        <a:t>Traditional CAPM</a:t>
                      </a:r>
                      <a:endParaRPr lang="en-US" sz="1100" b="1" i="0" u="none" strike="noStrike">
                        <a:solidFill>
                          <a:srgbClr val="000000"/>
                        </a:solidFill>
                        <a:effectLst/>
                        <a:latin typeface="Calibri"/>
                      </a:endParaRPr>
                    </a:p>
                  </a:txBody>
                  <a:tcPr marL="7620" marR="7620" marT="7620"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7620" marR="7620" marT="7620" marB="0" anchor="b"/>
                </a:tc>
                <a:tc gridSpan="2">
                  <a:txBody>
                    <a:bodyPr/>
                    <a:lstStyle/>
                    <a:p>
                      <a:pPr algn="l" fontAlgn="b"/>
                      <a:r>
                        <a:rPr lang="en-US" sz="1100" u="none" strike="noStrike">
                          <a:effectLst/>
                        </a:rPr>
                        <a:t>Extended CAPM</a:t>
                      </a:r>
                      <a:endParaRPr lang="en-US" sz="1100" b="1" i="0" u="none" strike="noStrike">
                        <a:solidFill>
                          <a:srgbClr val="000000"/>
                        </a:solidFill>
                        <a:effectLst/>
                        <a:latin typeface="Calibri"/>
                      </a:endParaRPr>
                    </a:p>
                  </a:txBody>
                  <a:tcPr marL="7620" marR="7620" marT="7620"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7620" marR="7620" marT="7620" marB="0" anchor="b"/>
                </a:tc>
              </a:tr>
              <a:tr h="218589">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r>
              <a:tr h="218589">
                <a:tc>
                  <a:txBody>
                    <a:bodyPr/>
                    <a:lstStyle/>
                    <a:p>
                      <a:pPr algn="l" fontAlgn="b"/>
                      <a:r>
                        <a:rPr lang="en-US" sz="1100" u="none" strike="noStrike">
                          <a:effectLst/>
                        </a:rPr>
                        <a:t>1990-1999</a:t>
                      </a:r>
                      <a:endParaRPr lang="en-US" sz="1100" b="1"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Mean</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StDev</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T</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Mean</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StDev</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T</a:t>
                      </a:r>
                      <a:endParaRPr lang="en-US" sz="1100" b="0" i="0" u="none" strike="noStrike">
                        <a:solidFill>
                          <a:srgbClr val="000000"/>
                        </a:solidFill>
                        <a:effectLst/>
                        <a:latin typeface="Calibri"/>
                      </a:endParaRPr>
                    </a:p>
                  </a:txBody>
                  <a:tcPr marL="7620" marR="7620" marT="7620" marB="0" anchor="b"/>
                </a:tc>
              </a:tr>
              <a:tr h="218589">
                <a:tc>
                  <a:txBody>
                    <a:bodyPr/>
                    <a:lstStyle/>
                    <a:p>
                      <a:pPr algn="l" fontAlgn="b"/>
                      <a:r>
                        <a:rPr lang="en-US" sz="1100" u="none" strike="noStrike">
                          <a:effectLst/>
                        </a:rPr>
                        <a:t>Beta</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0.95</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4.14</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2.51</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0.53</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4.78</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1.22</a:t>
                      </a:r>
                      <a:endParaRPr lang="en-US" sz="1100" b="0" i="0" u="none" strike="noStrike">
                        <a:solidFill>
                          <a:srgbClr val="000000"/>
                        </a:solidFill>
                        <a:effectLst/>
                        <a:latin typeface="Calibri"/>
                      </a:endParaRPr>
                    </a:p>
                  </a:txBody>
                  <a:tcPr marL="7620" marR="7620" marT="7620" marB="0" anchor="b"/>
                </a:tc>
              </a:tr>
              <a:tr h="218589">
                <a:tc>
                  <a:txBody>
                    <a:bodyPr/>
                    <a:lstStyle/>
                    <a:p>
                      <a:pPr algn="l" fontAlgn="b"/>
                      <a:r>
                        <a:rPr lang="en-US" sz="1100" u="none" strike="noStrike">
                          <a:effectLst/>
                        </a:rPr>
                        <a:t>Earnings/Price</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0.06</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0.59</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1.20</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0.09</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0.81</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1.16</a:t>
                      </a:r>
                      <a:endParaRPr lang="en-US" sz="1100" b="0" i="0" u="none" strike="noStrike">
                        <a:solidFill>
                          <a:srgbClr val="000000"/>
                        </a:solidFill>
                        <a:effectLst/>
                        <a:latin typeface="Calibri"/>
                      </a:endParaRPr>
                    </a:p>
                  </a:txBody>
                  <a:tcPr marL="7620" marR="7620" marT="7620" marB="0" anchor="b"/>
                </a:tc>
              </a:tr>
              <a:tr h="218589">
                <a:tc>
                  <a:txBody>
                    <a:bodyPr/>
                    <a:lstStyle/>
                    <a:p>
                      <a:pPr algn="l" fontAlgn="b"/>
                      <a:r>
                        <a:rPr lang="en-US" sz="1100" u="none" strike="noStrike">
                          <a:effectLst/>
                        </a:rPr>
                        <a:t>Book/Price</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0.17</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0.72</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2.55</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0.04</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0.83</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0.59</a:t>
                      </a:r>
                      <a:endParaRPr lang="en-US" sz="1100" b="0" i="0" u="none" strike="noStrike">
                        <a:solidFill>
                          <a:srgbClr val="000000"/>
                        </a:solidFill>
                        <a:effectLst/>
                        <a:latin typeface="Calibri"/>
                      </a:endParaRPr>
                    </a:p>
                  </a:txBody>
                  <a:tcPr marL="7620" marR="7620" marT="7620" marB="0" anchor="b"/>
                </a:tc>
              </a:tr>
              <a:tr h="218589">
                <a:tc>
                  <a:txBody>
                    <a:bodyPr/>
                    <a:lstStyle/>
                    <a:p>
                      <a:pPr algn="l" fontAlgn="b"/>
                      <a:r>
                        <a:rPr lang="en-US" sz="1100" u="none" strike="noStrike">
                          <a:effectLst/>
                        </a:rPr>
                        <a:t>Dividend Yield</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0.21</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0.89</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2.58</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0.16</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0.99</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1.78</a:t>
                      </a:r>
                      <a:endParaRPr lang="en-US" sz="1100" b="0" i="0" u="none" strike="noStrike">
                        <a:solidFill>
                          <a:srgbClr val="000000"/>
                        </a:solidFill>
                        <a:effectLst/>
                        <a:latin typeface="Calibri"/>
                      </a:endParaRPr>
                    </a:p>
                  </a:txBody>
                  <a:tcPr marL="7620" marR="7620" marT="7620" marB="0" anchor="b"/>
                </a:tc>
              </a:tr>
              <a:tr h="218589">
                <a:tc>
                  <a:txBody>
                    <a:bodyPr/>
                    <a:lstStyle/>
                    <a:p>
                      <a:pPr algn="l" fontAlgn="b"/>
                      <a:r>
                        <a:rPr lang="en-US" sz="1100" u="none" strike="noStrike">
                          <a:effectLst/>
                        </a:rPr>
                        <a:t>Trading Activity</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0.08</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1.66</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0.54</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0.09</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0.81</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1.27</a:t>
                      </a:r>
                      <a:endParaRPr lang="en-US" sz="1100" b="0" i="0" u="none" strike="noStrike">
                        <a:solidFill>
                          <a:srgbClr val="000000"/>
                        </a:solidFill>
                        <a:effectLst/>
                        <a:latin typeface="Calibri"/>
                      </a:endParaRPr>
                    </a:p>
                  </a:txBody>
                  <a:tcPr marL="7620" marR="7620" marT="7620" marB="0" anchor="b"/>
                </a:tc>
              </a:tr>
              <a:tr h="218589">
                <a:tc>
                  <a:txBody>
                    <a:bodyPr/>
                    <a:lstStyle/>
                    <a:p>
                      <a:pPr algn="l" fontAlgn="b"/>
                      <a:r>
                        <a:rPr lang="en-US" sz="1100" u="none" strike="noStrike">
                          <a:effectLst/>
                        </a:rPr>
                        <a:t>Relative Strength</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1.13</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2.07</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5.97</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-0.22</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1.86</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-1.30</a:t>
                      </a:r>
                      <a:endParaRPr lang="en-US" sz="1100" b="0" i="0" u="none" strike="noStrike">
                        <a:solidFill>
                          <a:srgbClr val="000000"/>
                        </a:solidFill>
                        <a:effectLst/>
                        <a:latin typeface="Calibri"/>
                      </a:endParaRPr>
                    </a:p>
                  </a:txBody>
                  <a:tcPr marL="7620" marR="7620" marT="7620" marB="0" anchor="b"/>
                </a:tc>
              </a:tr>
              <a:tr h="218589">
                <a:tc>
                  <a:txBody>
                    <a:bodyPr/>
                    <a:lstStyle/>
                    <a:p>
                      <a:pPr algn="l" fontAlgn="b"/>
                      <a:r>
                        <a:rPr lang="en-US" sz="1100" u="none" strike="noStrike">
                          <a:effectLst/>
                        </a:rPr>
                        <a:t>Log of Market Cap</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0.00</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0.87</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0.02</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-0.37</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4.60</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-0.87</a:t>
                      </a:r>
                      <a:endParaRPr lang="en-US" sz="1100" b="0" i="0" u="none" strike="noStrike">
                        <a:solidFill>
                          <a:srgbClr val="000000"/>
                        </a:solidFill>
                        <a:effectLst/>
                        <a:latin typeface="Calibri"/>
                      </a:endParaRPr>
                    </a:p>
                  </a:txBody>
                  <a:tcPr marL="7620" marR="7620" marT="7620" marB="0" anchor="b"/>
                </a:tc>
              </a:tr>
              <a:tr h="218589">
                <a:tc>
                  <a:txBody>
                    <a:bodyPr/>
                    <a:lstStyle/>
                    <a:p>
                      <a:pPr algn="l" fontAlgn="b"/>
                      <a:r>
                        <a:rPr lang="en-US" sz="1100" u="none" strike="noStrike">
                          <a:effectLst/>
                        </a:rPr>
                        <a:t>Earnings Variability</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0.02</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0.53</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0.35</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-0.03</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0.56</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-0.62</a:t>
                      </a:r>
                      <a:endParaRPr lang="en-US" sz="1100" b="0" i="0" u="none" strike="noStrike">
                        <a:solidFill>
                          <a:srgbClr val="000000"/>
                        </a:solidFill>
                        <a:effectLst/>
                        <a:latin typeface="Calibri"/>
                      </a:endParaRPr>
                    </a:p>
                  </a:txBody>
                  <a:tcPr marL="7620" marR="7620" marT="7620" marB="0" anchor="b"/>
                </a:tc>
              </a:tr>
              <a:tr h="218589">
                <a:tc>
                  <a:txBody>
                    <a:bodyPr/>
                    <a:lstStyle/>
                    <a:p>
                      <a:pPr algn="l" fontAlgn="b"/>
                      <a:r>
                        <a:rPr lang="en-US" sz="1100" u="none" strike="noStrike">
                          <a:effectLst/>
                        </a:rPr>
                        <a:t>EPS Growth Rate</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0.07</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0.57</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1.29</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0.06</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1.44</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0.43</a:t>
                      </a:r>
                      <a:endParaRPr lang="en-US" sz="1100" b="0" i="0" u="none" strike="noStrike">
                        <a:solidFill>
                          <a:srgbClr val="000000"/>
                        </a:solidFill>
                        <a:effectLst/>
                        <a:latin typeface="Calibri"/>
                      </a:endParaRPr>
                    </a:p>
                  </a:txBody>
                  <a:tcPr marL="7620" marR="7620" marT="7620" marB="0" anchor="b"/>
                </a:tc>
              </a:tr>
              <a:tr h="218589">
                <a:tc>
                  <a:txBody>
                    <a:bodyPr/>
                    <a:lstStyle/>
                    <a:p>
                      <a:pPr algn="l" fontAlgn="b"/>
                      <a:r>
                        <a:rPr lang="en-US" sz="1100" u="none" strike="noStrike">
                          <a:effectLst/>
                        </a:rPr>
                        <a:t>Revenue/Price</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0.09</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0.86</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1.15</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-0.05</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0.54</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-1.12</a:t>
                      </a:r>
                      <a:endParaRPr lang="en-US" sz="1100" b="0" i="0" u="none" strike="noStrike">
                        <a:solidFill>
                          <a:srgbClr val="000000"/>
                        </a:solidFill>
                        <a:effectLst/>
                        <a:latin typeface="Calibri"/>
                      </a:endParaRPr>
                    </a:p>
                  </a:txBody>
                  <a:tcPr marL="7620" marR="7620" marT="7620" marB="0" anchor="b"/>
                </a:tc>
              </a:tr>
              <a:tr h="218589">
                <a:tc>
                  <a:txBody>
                    <a:bodyPr/>
                    <a:lstStyle/>
                    <a:p>
                      <a:pPr algn="l" fontAlgn="b"/>
                      <a:r>
                        <a:rPr lang="en-US" sz="1100" u="none" strike="noStrike">
                          <a:effectLst/>
                        </a:rPr>
                        <a:t>Debt/Equity</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-0.06</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0.78</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-0.84</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0.64</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2.77</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2.53</a:t>
                      </a:r>
                      <a:endParaRPr lang="en-US" sz="1100" b="0" i="0" u="none" strike="noStrike">
                        <a:solidFill>
                          <a:srgbClr val="000000"/>
                        </a:solidFill>
                        <a:effectLst/>
                        <a:latin typeface="Calibri"/>
                      </a:endParaRPr>
                    </a:p>
                  </a:txBody>
                  <a:tcPr marL="7620" marR="7620" marT="7620" marB="0" anchor="b"/>
                </a:tc>
              </a:tr>
              <a:tr h="218589">
                <a:tc>
                  <a:txBody>
                    <a:bodyPr/>
                    <a:lstStyle/>
                    <a:p>
                      <a:pPr algn="l" fontAlgn="b"/>
                      <a:r>
                        <a:rPr lang="en-US" sz="1100" u="none" strike="noStrike">
                          <a:effectLst/>
                        </a:rPr>
                        <a:t>Price Volatility</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0.03</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1.06</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0.32</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-0.03</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0.89</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-0.40</a:t>
                      </a:r>
                      <a:endParaRPr lang="en-US" sz="1100" b="0" i="0" u="none" strike="noStrike">
                        <a:solidFill>
                          <a:srgbClr val="000000"/>
                        </a:solidFill>
                        <a:effectLst/>
                        <a:latin typeface="Calibri"/>
                      </a:endParaRPr>
                    </a:p>
                  </a:txBody>
                  <a:tcPr marL="7620" marR="7620" marT="7620" marB="0" anchor="b"/>
                </a:tc>
              </a:tr>
              <a:tr h="218589">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dirty="0">
                        <a:solidFill>
                          <a:srgbClr val="000000"/>
                        </a:solidFill>
                        <a:effectLst/>
                        <a:latin typeface="Calibri"/>
                      </a:endParaRPr>
                    </a:p>
                  </a:txBody>
                  <a:tcPr marL="7620" marR="7620" marT="7620" marB="0" anchor="b"/>
                </a:tc>
              </a:tr>
            </a:tbl>
          </a:graphicData>
        </a:graphic>
      </p:graphicFrame>
    </p:spTree>
    <p:extLst>
      <p:ext uri="{BB962C8B-B14F-4D97-AF65-F5344CB8AC3E}">
        <p14:creationId xmlns:p14="http://schemas.microsoft.com/office/powerpoint/2010/main" val="1313838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 Outcomes By Decade: 2000s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29116579"/>
              </p:ext>
            </p:extLst>
          </p:nvPr>
        </p:nvGraphicFramePr>
        <p:xfrm>
          <a:off x="1219200" y="1828800"/>
          <a:ext cx="5841997" cy="3329775"/>
        </p:xfrm>
        <a:graphic>
          <a:graphicData uri="http://schemas.openxmlformats.org/drawingml/2006/table">
            <a:tbl>
              <a:tblPr>
                <a:tableStyleId>{5C22544A-7EE6-4342-B048-85BDC9FD1C3A}</a:tableStyleId>
              </a:tblPr>
              <a:tblGrid>
                <a:gridCol w="1853589"/>
                <a:gridCol w="613601"/>
                <a:gridCol w="613601"/>
                <a:gridCol w="767002"/>
                <a:gridCol w="613601"/>
                <a:gridCol w="613601"/>
                <a:gridCol w="767002"/>
              </a:tblGrid>
              <a:tr h="221985">
                <a:tc>
                  <a:txBody>
                    <a:bodyPr/>
                    <a:lstStyle/>
                    <a:p>
                      <a:pPr algn="l" fontAlgn="b"/>
                      <a:endParaRPr lang="en-US" sz="1100" b="0" i="0" u="none" strike="noStrike">
                        <a:solidFill>
                          <a:srgbClr val="000000"/>
                        </a:solidFill>
                        <a:effectLst/>
                        <a:latin typeface="Calibri"/>
                      </a:endParaRPr>
                    </a:p>
                  </a:txBody>
                  <a:tcPr marL="7620" marR="7620" marT="7620" marB="0" anchor="b"/>
                </a:tc>
                <a:tc gridSpan="2">
                  <a:txBody>
                    <a:bodyPr/>
                    <a:lstStyle/>
                    <a:p>
                      <a:pPr algn="l" fontAlgn="b"/>
                      <a:r>
                        <a:rPr lang="en-US" sz="1100" u="none" strike="noStrike">
                          <a:effectLst/>
                        </a:rPr>
                        <a:t>Traditional CAPM</a:t>
                      </a:r>
                      <a:endParaRPr lang="en-US" sz="1100" b="1" i="0" u="none" strike="noStrike">
                        <a:solidFill>
                          <a:srgbClr val="000000"/>
                        </a:solidFill>
                        <a:effectLst/>
                        <a:latin typeface="Calibri"/>
                      </a:endParaRPr>
                    </a:p>
                  </a:txBody>
                  <a:tcPr marL="7620" marR="7620" marT="7620"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7620" marR="7620" marT="7620" marB="0" anchor="b"/>
                </a:tc>
                <a:tc gridSpan="2">
                  <a:txBody>
                    <a:bodyPr/>
                    <a:lstStyle/>
                    <a:p>
                      <a:pPr algn="l" fontAlgn="b"/>
                      <a:r>
                        <a:rPr lang="en-US" sz="1100" u="none" strike="noStrike">
                          <a:effectLst/>
                        </a:rPr>
                        <a:t>Extended CAPM</a:t>
                      </a:r>
                      <a:endParaRPr lang="en-US" sz="1100" b="1" i="0" u="none" strike="noStrike">
                        <a:solidFill>
                          <a:srgbClr val="000000"/>
                        </a:solidFill>
                        <a:effectLst/>
                        <a:latin typeface="Calibri"/>
                      </a:endParaRPr>
                    </a:p>
                  </a:txBody>
                  <a:tcPr marL="7620" marR="7620" marT="7620"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7620" marR="7620" marT="7620" marB="0" anchor="b"/>
                </a:tc>
              </a:tr>
              <a:tr h="221985">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r>
              <a:tr h="221985">
                <a:tc>
                  <a:txBody>
                    <a:bodyPr/>
                    <a:lstStyle/>
                    <a:p>
                      <a:pPr algn="l" fontAlgn="b"/>
                      <a:r>
                        <a:rPr lang="en-US" sz="1100" u="none" strike="noStrike">
                          <a:effectLst/>
                        </a:rPr>
                        <a:t>2000-2009</a:t>
                      </a:r>
                      <a:endParaRPr lang="en-US" sz="1100" b="1"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Mean</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Stdev</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T</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Mean</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StDev</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T</a:t>
                      </a:r>
                      <a:endParaRPr lang="en-US" sz="1100" b="0" i="0" u="none" strike="noStrike">
                        <a:solidFill>
                          <a:srgbClr val="000000"/>
                        </a:solidFill>
                        <a:effectLst/>
                        <a:latin typeface="Calibri"/>
                      </a:endParaRPr>
                    </a:p>
                  </a:txBody>
                  <a:tcPr marL="7620" marR="7620" marT="7620" marB="0" anchor="b"/>
                </a:tc>
              </a:tr>
              <a:tr h="221985">
                <a:tc>
                  <a:txBody>
                    <a:bodyPr/>
                    <a:lstStyle/>
                    <a:p>
                      <a:pPr algn="l" fontAlgn="b"/>
                      <a:r>
                        <a:rPr lang="en-US" sz="1100" u="none" strike="noStrike">
                          <a:effectLst/>
                        </a:rPr>
                        <a:t>Beta</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0.16</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5.50</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0.31</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-0.08</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5.56</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-0.16</a:t>
                      </a:r>
                      <a:endParaRPr lang="en-US" sz="1100" b="0" i="0" u="none" strike="noStrike">
                        <a:solidFill>
                          <a:srgbClr val="000000"/>
                        </a:solidFill>
                        <a:effectLst/>
                        <a:latin typeface="Calibri"/>
                      </a:endParaRPr>
                    </a:p>
                  </a:txBody>
                  <a:tcPr marL="7620" marR="7620" marT="7620" marB="0" anchor="b"/>
                </a:tc>
              </a:tr>
              <a:tr h="221985">
                <a:tc>
                  <a:txBody>
                    <a:bodyPr/>
                    <a:lstStyle/>
                    <a:p>
                      <a:pPr algn="l" fontAlgn="b"/>
                      <a:r>
                        <a:rPr lang="en-US" sz="1100" u="none" strike="noStrike">
                          <a:effectLst/>
                        </a:rPr>
                        <a:t>Earnings/Price</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0.31</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0.83</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4.09</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0.33</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0.77</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4.63</a:t>
                      </a:r>
                      <a:endParaRPr lang="en-US" sz="1100" b="0" i="0" u="none" strike="noStrike">
                        <a:solidFill>
                          <a:srgbClr val="000000"/>
                        </a:solidFill>
                        <a:effectLst/>
                        <a:latin typeface="Calibri"/>
                      </a:endParaRPr>
                    </a:p>
                  </a:txBody>
                  <a:tcPr marL="7620" marR="7620" marT="7620" marB="0" anchor="b"/>
                </a:tc>
              </a:tr>
              <a:tr h="221985">
                <a:tc>
                  <a:txBody>
                    <a:bodyPr/>
                    <a:lstStyle/>
                    <a:p>
                      <a:pPr algn="l" fontAlgn="b"/>
                      <a:r>
                        <a:rPr lang="en-US" sz="1100" u="none" strike="noStrike">
                          <a:effectLst/>
                        </a:rPr>
                        <a:t>Book/Price</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-0.05</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1.10</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-0.47</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0.02</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1.01</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0.24</a:t>
                      </a:r>
                      <a:endParaRPr lang="en-US" sz="1100" b="0" i="0" u="none" strike="noStrike">
                        <a:solidFill>
                          <a:srgbClr val="000000"/>
                        </a:solidFill>
                        <a:effectLst/>
                        <a:latin typeface="Calibri"/>
                      </a:endParaRPr>
                    </a:p>
                  </a:txBody>
                  <a:tcPr marL="7620" marR="7620" marT="7620" marB="0" anchor="b"/>
                </a:tc>
              </a:tr>
              <a:tr h="221985">
                <a:tc>
                  <a:txBody>
                    <a:bodyPr/>
                    <a:lstStyle/>
                    <a:p>
                      <a:pPr algn="l" fontAlgn="b"/>
                      <a:r>
                        <a:rPr lang="en-US" sz="1100" u="none" strike="noStrike">
                          <a:effectLst/>
                        </a:rPr>
                        <a:t>Dividend Yield</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0.15</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0.70</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2.31</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0.11</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0.70</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1.75</a:t>
                      </a:r>
                      <a:endParaRPr lang="en-US" sz="1100" b="0" i="0" u="none" strike="noStrike">
                        <a:solidFill>
                          <a:srgbClr val="000000"/>
                        </a:solidFill>
                        <a:effectLst/>
                        <a:latin typeface="Calibri"/>
                      </a:endParaRPr>
                    </a:p>
                  </a:txBody>
                  <a:tcPr marL="7620" marR="7620" marT="7620" marB="0" anchor="b"/>
                </a:tc>
              </a:tr>
              <a:tr h="221985">
                <a:tc>
                  <a:txBody>
                    <a:bodyPr/>
                    <a:lstStyle/>
                    <a:p>
                      <a:pPr algn="l" fontAlgn="b"/>
                      <a:r>
                        <a:rPr lang="en-US" sz="1100" u="none" strike="noStrike">
                          <a:effectLst/>
                        </a:rPr>
                        <a:t>Trading Activity</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-0.19</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1.03</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-1.99</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-0.16</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1.02</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-1.68</a:t>
                      </a:r>
                      <a:endParaRPr lang="en-US" sz="1100" b="0" i="0" u="none" strike="noStrike">
                        <a:solidFill>
                          <a:srgbClr val="000000"/>
                        </a:solidFill>
                        <a:effectLst/>
                        <a:latin typeface="Calibri"/>
                      </a:endParaRPr>
                    </a:p>
                  </a:txBody>
                  <a:tcPr marL="7620" marR="7620" marT="7620" marB="0" anchor="b"/>
                </a:tc>
              </a:tr>
              <a:tr h="221985">
                <a:tc>
                  <a:txBody>
                    <a:bodyPr/>
                    <a:lstStyle/>
                    <a:p>
                      <a:pPr algn="l" fontAlgn="b"/>
                      <a:r>
                        <a:rPr lang="en-US" sz="1100" u="none" strike="noStrike">
                          <a:effectLst/>
                        </a:rPr>
                        <a:t>Relative Strength</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0.06</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1.89</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0.33</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0.00</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1.88</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-0.03</a:t>
                      </a:r>
                      <a:endParaRPr lang="en-US" sz="1100" b="0" i="0" u="none" strike="noStrike">
                        <a:solidFill>
                          <a:srgbClr val="000000"/>
                        </a:solidFill>
                        <a:effectLst/>
                        <a:latin typeface="Calibri"/>
                      </a:endParaRPr>
                    </a:p>
                  </a:txBody>
                  <a:tcPr marL="7620" marR="7620" marT="7620" marB="0" anchor="b"/>
                </a:tc>
              </a:tr>
              <a:tr h="221985">
                <a:tc>
                  <a:txBody>
                    <a:bodyPr/>
                    <a:lstStyle/>
                    <a:p>
                      <a:pPr algn="l" fontAlgn="b"/>
                      <a:r>
                        <a:rPr lang="en-US" sz="1100" u="none" strike="noStrike">
                          <a:effectLst/>
                        </a:rPr>
                        <a:t>Log of Market Cap</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-0.28</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0.93</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-3.24</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-0.23</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1.06</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-2.33</a:t>
                      </a:r>
                      <a:endParaRPr lang="en-US" sz="1100" b="0" i="0" u="none" strike="noStrike">
                        <a:solidFill>
                          <a:srgbClr val="000000"/>
                        </a:solidFill>
                        <a:effectLst/>
                        <a:latin typeface="Calibri"/>
                      </a:endParaRPr>
                    </a:p>
                  </a:txBody>
                  <a:tcPr marL="7620" marR="7620" marT="7620" marB="0" anchor="b"/>
                </a:tc>
              </a:tr>
              <a:tr h="221985">
                <a:tc>
                  <a:txBody>
                    <a:bodyPr/>
                    <a:lstStyle/>
                    <a:p>
                      <a:pPr algn="l" fontAlgn="b"/>
                      <a:r>
                        <a:rPr lang="en-US" sz="1100" u="none" strike="noStrike">
                          <a:effectLst/>
                        </a:rPr>
                        <a:t>Earnings Variability</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-0.24</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0.73</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-3.58</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-0.24</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0.74</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-3.55</a:t>
                      </a:r>
                      <a:endParaRPr lang="en-US" sz="1100" b="0" i="0" u="none" strike="noStrike">
                        <a:solidFill>
                          <a:srgbClr val="000000"/>
                        </a:solidFill>
                        <a:effectLst/>
                        <a:latin typeface="Calibri"/>
                      </a:endParaRPr>
                    </a:p>
                  </a:txBody>
                  <a:tcPr marL="7620" marR="7620" marT="7620" marB="0" anchor="b"/>
                </a:tc>
              </a:tr>
              <a:tr h="221985">
                <a:tc>
                  <a:txBody>
                    <a:bodyPr/>
                    <a:lstStyle/>
                    <a:p>
                      <a:pPr algn="l" fontAlgn="b"/>
                      <a:r>
                        <a:rPr lang="en-US" sz="1100" u="none" strike="noStrike">
                          <a:effectLst/>
                        </a:rPr>
                        <a:t>EPS Growth Rate</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-0.06</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0.78</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-0.81</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-0.05</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0.78</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-0.64</a:t>
                      </a:r>
                      <a:endParaRPr lang="en-US" sz="1100" b="0" i="0" u="none" strike="noStrike">
                        <a:solidFill>
                          <a:srgbClr val="000000"/>
                        </a:solidFill>
                        <a:effectLst/>
                        <a:latin typeface="Calibri"/>
                      </a:endParaRPr>
                    </a:p>
                  </a:txBody>
                  <a:tcPr marL="7620" marR="7620" marT="7620" marB="0" anchor="b"/>
                </a:tc>
              </a:tr>
              <a:tr h="221985">
                <a:tc>
                  <a:txBody>
                    <a:bodyPr/>
                    <a:lstStyle/>
                    <a:p>
                      <a:pPr algn="l" fontAlgn="b"/>
                      <a:r>
                        <a:rPr lang="en-US" sz="1100" u="none" strike="noStrike">
                          <a:effectLst/>
                        </a:rPr>
                        <a:t>Revenue/Price</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0.16</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1.06</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1.67</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0.17</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1.03</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1.80</a:t>
                      </a:r>
                      <a:endParaRPr lang="en-US" sz="1100" b="0" i="0" u="none" strike="noStrike">
                        <a:solidFill>
                          <a:srgbClr val="000000"/>
                        </a:solidFill>
                        <a:effectLst/>
                        <a:latin typeface="Calibri"/>
                      </a:endParaRPr>
                    </a:p>
                  </a:txBody>
                  <a:tcPr marL="7620" marR="7620" marT="7620" marB="0" anchor="b"/>
                </a:tc>
              </a:tr>
              <a:tr h="221985">
                <a:tc>
                  <a:txBody>
                    <a:bodyPr/>
                    <a:lstStyle/>
                    <a:p>
                      <a:pPr algn="l" fontAlgn="b"/>
                      <a:r>
                        <a:rPr lang="en-US" sz="1100" u="none" strike="noStrike">
                          <a:effectLst/>
                        </a:rPr>
                        <a:t>Debt/Equity</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-0.07</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0.69</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-1.16</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-0.05</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0.63</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-0.90</a:t>
                      </a:r>
                      <a:endParaRPr lang="en-US" sz="1100" b="0" i="0" u="none" strike="noStrike">
                        <a:solidFill>
                          <a:srgbClr val="000000"/>
                        </a:solidFill>
                        <a:effectLst/>
                        <a:latin typeface="Calibri"/>
                      </a:endParaRPr>
                    </a:p>
                  </a:txBody>
                  <a:tcPr marL="7620" marR="7620" marT="7620" marB="0" anchor="b"/>
                </a:tc>
              </a:tr>
              <a:tr h="221985">
                <a:tc>
                  <a:txBody>
                    <a:bodyPr/>
                    <a:lstStyle/>
                    <a:p>
                      <a:pPr algn="l" fontAlgn="b"/>
                      <a:r>
                        <a:rPr lang="en-US" sz="1100" u="none" strike="noStrike">
                          <a:effectLst/>
                        </a:rPr>
                        <a:t>Price Volatility</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-0.32</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1.86</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-1.90</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-0.29</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1.55</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dirty="0">
                          <a:effectLst/>
                        </a:rPr>
                        <a:t>-2.04</a:t>
                      </a:r>
                      <a:endParaRPr lang="en-US" sz="1100" b="0" i="0" u="none" strike="noStrike" dirty="0">
                        <a:solidFill>
                          <a:srgbClr val="000000"/>
                        </a:solidFill>
                        <a:effectLst/>
                        <a:latin typeface="Calibri"/>
                      </a:endParaRPr>
                    </a:p>
                  </a:txBody>
                  <a:tcPr marL="7620" marR="7620" marT="7620" marB="0" anchor="b"/>
                </a:tc>
              </a:tr>
            </a:tbl>
          </a:graphicData>
        </a:graphic>
      </p:graphicFrame>
    </p:spTree>
    <p:extLst>
      <p:ext uri="{BB962C8B-B14F-4D97-AF65-F5344CB8AC3E}">
        <p14:creationId xmlns:p14="http://schemas.microsoft.com/office/powerpoint/2010/main" val="24540964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 Outcomes By Decades: 2010s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91935814"/>
              </p:ext>
            </p:extLst>
          </p:nvPr>
        </p:nvGraphicFramePr>
        <p:xfrm>
          <a:off x="2006601" y="1752606"/>
          <a:ext cx="5689598" cy="3177375"/>
        </p:xfrm>
        <a:graphic>
          <a:graphicData uri="http://schemas.openxmlformats.org/drawingml/2006/table">
            <a:tbl>
              <a:tblPr>
                <a:tableStyleId>{5C22544A-7EE6-4342-B048-85BDC9FD1C3A}</a:tableStyleId>
              </a:tblPr>
              <a:tblGrid>
                <a:gridCol w="1805234"/>
                <a:gridCol w="597594"/>
                <a:gridCol w="597594"/>
                <a:gridCol w="746994"/>
                <a:gridCol w="597594"/>
                <a:gridCol w="597594"/>
                <a:gridCol w="746994"/>
              </a:tblGrid>
              <a:tr h="211825">
                <a:tc>
                  <a:txBody>
                    <a:bodyPr/>
                    <a:lstStyle/>
                    <a:p>
                      <a:pPr algn="l" fontAlgn="b"/>
                      <a:endParaRPr lang="en-US" sz="1100" b="0" i="0" u="none" strike="noStrike">
                        <a:solidFill>
                          <a:srgbClr val="000000"/>
                        </a:solidFill>
                        <a:effectLst/>
                        <a:latin typeface="Calibri"/>
                      </a:endParaRPr>
                    </a:p>
                  </a:txBody>
                  <a:tcPr marL="7620" marR="7620" marT="7620" marB="0" anchor="b"/>
                </a:tc>
                <a:tc gridSpan="2">
                  <a:txBody>
                    <a:bodyPr/>
                    <a:lstStyle/>
                    <a:p>
                      <a:pPr algn="l" fontAlgn="b"/>
                      <a:r>
                        <a:rPr lang="en-US" sz="1100" u="none" strike="noStrike">
                          <a:effectLst/>
                        </a:rPr>
                        <a:t>Traditional CAPM</a:t>
                      </a:r>
                      <a:endParaRPr lang="en-US" sz="1100" b="1" i="0" u="none" strike="noStrike">
                        <a:solidFill>
                          <a:srgbClr val="000000"/>
                        </a:solidFill>
                        <a:effectLst/>
                        <a:latin typeface="Calibri"/>
                      </a:endParaRPr>
                    </a:p>
                  </a:txBody>
                  <a:tcPr marL="7620" marR="7620" marT="7620"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7620" marR="7620" marT="7620" marB="0" anchor="b"/>
                </a:tc>
                <a:tc gridSpan="2">
                  <a:txBody>
                    <a:bodyPr/>
                    <a:lstStyle/>
                    <a:p>
                      <a:pPr algn="l" fontAlgn="b"/>
                      <a:r>
                        <a:rPr lang="en-US" sz="1100" u="none" strike="noStrike">
                          <a:effectLst/>
                        </a:rPr>
                        <a:t>Extended CAPM</a:t>
                      </a:r>
                      <a:endParaRPr lang="en-US" sz="1100" b="1" i="0" u="none" strike="noStrike">
                        <a:solidFill>
                          <a:srgbClr val="000000"/>
                        </a:solidFill>
                        <a:effectLst/>
                        <a:latin typeface="Calibri"/>
                      </a:endParaRPr>
                    </a:p>
                  </a:txBody>
                  <a:tcPr marL="7620" marR="7620" marT="7620"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7620" marR="7620" marT="7620" marB="0" anchor="b"/>
                </a:tc>
              </a:tr>
              <a:tr h="211825">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r>
              <a:tr h="211825">
                <a:tc>
                  <a:txBody>
                    <a:bodyPr/>
                    <a:lstStyle/>
                    <a:p>
                      <a:pPr algn="l" fontAlgn="b"/>
                      <a:r>
                        <a:rPr lang="en-US" sz="1100" u="none" strike="noStrike">
                          <a:effectLst/>
                        </a:rPr>
                        <a:t>2010-2019</a:t>
                      </a:r>
                      <a:endParaRPr lang="en-US" sz="1100" b="1"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Mean</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StDev</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T</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Mean</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StDev</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T</a:t>
                      </a:r>
                      <a:endParaRPr lang="en-US" sz="1100" b="0" i="0" u="none" strike="noStrike">
                        <a:solidFill>
                          <a:srgbClr val="000000"/>
                        </a:solidFill>
                        <a:effectLst/>
                        <a:latin typeface="Calibri"/>
                      </a:endParaRPr>
                    </a:p>
                  </a:txBody>
                  <a:tcPr marL="7620" marR="7620" marT="7620" marB="0" anchor="b"/>
                </a:tc>
              </a:tr>
              <a:tr h="211825">
                <a:tc>
                  <a:txBody>
                    <a:bodyPr/>
                    <a:lstStyle/>
                    <a:p>
                      <a:pPr algn="l" fontAlgn="b"/>
                      <a:r>
                        <a:rPr lang="en-US" sz="1100" u="none" strike="noStrike">
                          <a:effectLst/>
                        </a:rPr>
                        <a:t>Beta</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0.90</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4.14</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2.38</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0.54</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4.13</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1.44</a:t>
                      </a:r>
                      <a:endParaRPr lang="en-US" sz="1100" b="0" i="0" u="none" strike="noStrike">
                        <a:solidFill>
                          <a:srgbClr val="000000"/>
                        </a:solidFill>
                        <a:effectLst/>
                        <a:latin typeface="Calibri"/>
                      </a:endParaRPr>
                    </a:p>
                  </a:txBody>
                  <a:tcPr marL="7620" marR="7620" marT="7620" marB="0" anchor="b"/>
                </a:tc>
              </a:tr>
              <a:tr h="211825">
                <a:tc>
                  <a:txBody>
                    <a:bodyPr/>
                    <a:lstStyle/>
                    <a:p>
                      <a:pPr algn="l" fontAlgn="b"/>
                      <a:r>
                        <a:rPr lang="en-US" sz="1100" u="none" strike="noStrike">
                          <a:effectLst/>
                        </a:rPr>
                        <a:t>Earnings/Price</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-0.06</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0.54</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-1.17</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-0.04</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0.54</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-0.76</a:t>
                      </a:r>
                      <a:endParaRPr lang="en-US" sz="1100" b="0" i="0" u="none" strike="noStrike">
                        <a:solidFill>
                          <a:srgbClr val="000000"/>
                        </a:solidFill>
                        <a:effectLst/>
                        <a:latin typeface="Calibri"/>
                      </a:endParaRPr>
                    </a:p>
                  </a:txBody>
                  <a:tcPr marL="7620" marR="7620" marT="7620" marB="0" anchor="b"/>
                </a:tc>
              </a:tr>
              <a:tr h="211825">
                <a:tc>
                  <a:txBody>
                    <a:bodyPr/>
                    <a:lstStyle/>
                    <a:p>
                      <a:pPr algn="l" fontAlgn="b"/>
                      <a:r>
                        <a:rPr lang="en-US" sz="1100" u="none" strike="noStrike">
                          <a:effectLst/>
                        </a:rPr>
                        <a:t>Book/Price</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-0.20</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0.80</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-2.69</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-0.17</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0.80</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-2.33</a:t>
                      </a:r>
                      <a:endParaRPr lang="en-US" sz="1100" b="0" i="0" u="none" strike="noStrike">
                        <a:solidFill>
                          <a:srgbClr val="000000"/>
                        </a:solidFill>
                        <a:effectLst/>
                        <a:latin typeface="Calibri"/>
                      </a:endParaRPr>
                    </a:p>
                  </a:txBody>
                  <a:tcPr marL="7620" marR="7620" marT="7620" marB="0" anchor="b"/>
                </a:tc>
              </a:tr>
              <a:tr h="211825">
                <a:tc>
                  <a:txBody>
                    <a:bodyPr/>
                    <a:lstStyle/>
                    <a:p>
                      <a:pPr algn="l" fontAlgn="b"/>
                      <a:r>
                        <a:rPr lang="en-US" sz="1100" u="none" strike="noStrike">
                          <a:effectLst/>
                        </a:rPr>
                        <a:t>Dividend Yield</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0.06</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0.64</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1.02</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0.02</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0.64</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0.37</a:t>
                      </a:r>
                      <a:endParaRPr lang="en-US" sz="1100" b="0" i="0" u="none" strike="noStrike">
                        <a:solidFill>
                          <a:srgbClr val="000000"/>
                        </a:solidFill>
                        <a:effectLst/>
                        <a:latin typeface="Calibri"/>
                      </a:endParaRPr>
                    </a:p>
                  </a:txBody>
                  <a:tcPr marL="7620" marR="7620" marT="7620" marB="0" anchor="b"/>
                </a:tc>
              </a:tr>
              <a:tr h="211825">
                <a:tc>
                  <a:txBody>
                    <a:bodyPr/>
                    <a:lstStyle/>
                    <a:p>
                      <a:pPr algn="l" fontAlgn="b"/>
                      <a:r>
                        <a:rPr lang="en-US" sz="1100" u="none" strike="noStrike">
                          <a:effectLst/>
                        </a:rPr>
                        <a:t>Trading Activity</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-0.01</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0.65</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-0.14</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0.01</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0.65</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0.21</a:t>
                      </a:r>
                      <a:endParaRPr lang="en-US" sz="1100" b="0" i="0" u="none" strike="noStrike">
                        <a:solidFill>
                          <a:srgbClr val="000000"/>
                        </a:solidFill>
                        <a:effectLst/>
                        <a:latin typeface="Calibri"/>
                      </a:endParaRPr>
                    </a:p>
                  </a:txBody>
                  <a:tcPr marL="7620" marR="7620" marT="7620" marB="0" anchor="b"/>
                </a:tc>
              </a:tr>
              <a:tr h="211825">
                <a:tc>
                  <a:txBody>
                    <a:bodyPr/>
                    <a:lstStyle/>
                    <a:p>
                      <a:pPr algn="l" fontAlgn="b"/>
                      <a:r>
                        <a:rPr lang="en-US" sz="1100" u="none" strike="noStrike">
                          <a:effectLst/>
                        </a:rPr>
                        <a:t>Relative Strength</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0.20</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1.28</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1.72</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0.19</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1.27</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1.63</a:t>
                      </a:r>
                      <a:endParaRPr lang="en-US" sz="1100" b="0" i="0" u="none" strike="noStrike">
                        <a:solidFill>
                          <a:srgbClr val="000000"/>
                        </a:solidFill>
                        <a:effectLst/>
                        <a:latin typeface="Calibri"/>
                      </a:endParaRPr>
                    </a:p>
                  </a:txBody>
                  <a:tcPr marL="7620" marR="7620" marT="7620" marB="0" anchor="b"/>
                </a:tc>
              </a:tr>
              <a:tr h="211825">
                <a:tc>
                  <a:txBody>
                    <a:bodyPr/>
                    <a:lstStyle/>
                    <a:p>
                      <a:pPr algn="l" fontAlgn="b"/>
                      <a:r>
                        <a:rPr lang="en-US" sz="1100" u="none" strike="noStrike">
                          <a:effectLst/>
                        </a:rPr>
                        <a:t>Log of Market Cap</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-0.07</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0.71</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-1.04</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-0.07</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0.71</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-1.10</a:t>
                      </a:r>
                      <a:endParaRPr lang="en-US" sz="1100" b="0" i="0" u="none" strike="noStrike">
                        <a:solidFill>
                          <a:srgbClr val="000000"/>
                        </a:solidFill>
                        <a:effectLst/>
                        <a:latin typeface="Calibri"/>
                      </a:endParaRPr>
                    </a:p>
                  </a:txBody>
                  <a:tcPr marL="7620" marR="7620" marT="7620" marB="0" anchor="b"/>
                </a:tc>
              </a:tr>
              <a:tr h="211825">
                <a:tc>
                  <a:txBody>
                    <a:bodyPr/>
                    <a:lstStyle/>
                    <a:p>
                      <a:pPr algn="l" fontAlgn="b"/>
                      <a:r>
                        <a:rPr lang="en-US" sz="1100" u="none" strike="noStrike">
                          <a:effectLst/>
                        </a:rPr>
                        <a:t>Earnings Variability</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-0.08</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0.40</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-2.24</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-0.07</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0.39</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-2.03</a:t>
                      </a:r>
                      <a:endParaRPr lang="en-US" sz="1100" b="0" i="0" u="none" strike="noStrike">
                        <a:solidFill>
                          <a:srgbClr val="000000"/>
                        </a:solidFill>
                        <a:effectLst/>
                        <a:latin typeface="Calibri"/>
                      </a:endParaRPr>
                    </a:p>
                  </a:txBody>
                  <a:tcPr marL="7620" marR="7620" marT="7620" marB="0" anchor="b"/>
                </a:tc>
              </a:tr>
              <a:tr h="211825">
                <a:tc>
                  <a:txBody>
                    <a:bodyPr/>
                    <a:lstStyle/>
                    <a:p>
                      <a:pPr algn="l" fontAlgn="b"/>
                      <a:r>
                        <a:rPr lang="en-US" sz="1100" u="none" strike="noStrike">
                          <a:effectLst/>
                        </a:rPr>
                        <a:t>EPS Growth Rate</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0.04</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0.51</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0.86</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0.04</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0.50</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0.80</a:t>
                      </a:r>
                      <a:endParaRPr lang="en-US" sz="1100" b="0" i="0" u="none" strike="noStrike">
                        <a:solidFill>
                          <a:srgbClr val="000000"/>
                        </a:solidFill>
                        <a:effectLst/>
                        <a:latin typeface="Calibri"/>
                      </a:endParaRPr>
                    </a:p>
                  </a:txBody>
                  <a:tcPr marL="7620" marR="7620" marT="7620" marB="0" anchor="b"/>
                </a:tc>
              </a:tr>
              <a:tr h="211825">
                <a:tc>
                  <a:txBody>
                    <a:bodyPr/>
                    <a:lstStyle/>
                    <a:p>
                      <a:pPr algn="l" fontAlgn="b"/>
                      <a:r>
                        <a:rPr lang="en-US" sz="1100" u="none" strike="noStrike">
                          <a:effectLst/>
                        </a:rPr>
                        <a:t>Revenue/Price</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0.08</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0.58</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1.43</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0.08</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0.58</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1.57</a:t>
                      </a:r>
                      <a:endParaRPr lang="en-US" sz="1100" b="0" i="0" u="none" strike="noStrike">
                        <a:solidFill>
                          <a:srgbClr val="000000"/>
                        </a:solidFill>
                        <a:effectLst/>
                        <a:latin typeface="Calibri"/>
                      </a:endParaRPr>
                    </a:p>
                  </a:txBody>
                  <a:tcPr marL="7620" marR="7620" marT="7620" marB="0" anchor="b"/>
                </a:tc>
              </a:tr>
              <a:tr h="211825">
                <a:tc>
                  <a:txBody>
                    <a:bodyPr/>
                    <a:lstStyle/>
                    <a:p>
                      <a:pPr algn="l" fontAlgn="b"/>
                      <a:r>
                        <a:rPr lang="en-US" sz="1100" u="none" strike="noStrike">
                          <a:effectLst/>
                        </a:rPr>
                        <a:t>Debt/Equity</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-0.08</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0.42</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-2.19</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-0.06</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0.42</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-1.68</a:t>
                      </a:r>
                      <a:endParaRPr lang="en-US" sz="1100" b="0" i="0" u="none" strike="noStrike">
                        <a:solidFill>
                          <a:srgbClr val="000000"/>
                        </a:solidFill>
                        <a:effectLst/>
                        <a:latin typeface="Calibri"/>
                      </a:endParaRPr>
                    </a:p>
                  </a:txBody>
                  <a:tcPr marL="7620" marR="7620" marT="7620" marB="0" anchor="b"/>
                </a:tc>
              </a:tr>
              <a:tr h="211825">
                <a:tc>
                  <a:txBody>
                    <a:bodyPr/>
                    <a:lstStyle/>
                    <a:p>
                      <a:pPr algn="l" fontAlgn="b"/>
                      <a:r>
                        <a:rPr lang="en-US" sz="1100" u="none" strike="noStrike">
                          <a:effectLst/>
                        </a:rPr>
                        <a:t>Price Volatility</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-0.36</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1.21</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-3.22</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-0.29</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a:effectLst/>
                        </a:rPr>
                        <a:t>1.22</a:t>
                      </a:r>
                      <a:endParaRPr lang="en-US" sz="1100" b="0" i="0" u="none" strike="noStrike">
                        <a:solidFill>
                          <a:srgbClr val="000000"/>
                        </a:solidFill>
                        <a:effectLst/>
                        <a:latin typeface="Calibri"/>
                      </a:endParaRPr>
                    </a:p>
                  </a:txBody>
                  <a:tcPr marL="7620" marR="7620" marT="7620" marB="0" anchor="b"/>
                </a:tc>
                <a:tc>
                  <a:txBody>
                    <a:bodyPr/>
                    <a:lstStyle/>
                    <a:p>
                      <a:pPr algn="r" fontAlgn="b"/>
                      <a:r>
                        <a:rPr lang="en-US" sz="1100" u="none" strike="noStrike" dirty="0">
                          <a:effectLst/>
                        </a:rPr>
                        <a:t>-2.59</a:t>
                      </a:r>
                      <a:endParaRPr lang="en-US" sz="1100" b="0" i="0" u="none" strike="noStrike" dirty="0">
                        <a:solidFill>
                          <a:srgbClr val="000000"/>
                        </a:solidFill>
                        <a:effectLst/>
                        <a:latin typeface="Calibri"/>
                      </a:endParaRPr>
                    </a:p>
                  </a:txBody>
                  <a:tcPr marL="7620" marR="7620" marT="7620" marB="0" anchor="b"/>
                </a:tc>
              </a:tr>
            </a:tbl>
          </a:graphicData>
        </a:graphic>
      </p:graphicFrame>
    </p:spTree>
    <p:extLst>
      <p:ext uri="{BB962C8B-B14F-4D97-AF65-F5344CB8AC3E}">
        <p14:creationId xmlns:p14="http://schemas.microsoft.com/office/powerpoint/2010/main" val="33258225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			</a:t>
            </a:r>
          </a:p>
        </p:txBody>
      </p:sp>
      <p:sp>
        <p:nvSpPr>
          <p:cNvPr id="3" name="Content Placeholder 2"/>
          <p:cNvSpPr>
            <a:spLocks noGrp="1"/>
          </p:cNvSpPr>
          <p:nvPr>
            <p:ph idx="1"/>
          </p:nvPr>
        </p:nvSpPr>
        <p:spPr/>
        <p:txBody>
          <a:bodyPr/>
          <a:lstStyle/>
          <a:p>
            <a:r>
              <a:rPr lang="en-US" dirty="0"/>
              <a:t>Our results show that a more nuanced approach to asset pricing yields highly intuitive results.  </a:t>
            </a:r>
          </a:p>
          <a:p>
            <a:endParaRPr lang="en-US" dirty="0"/>
          </a:p>
          <a:p>
            <a:r>
              <a:rPr lang="en-US" dirty="0"/>
              <a:t>A large part of the equity risk premium is associated with rare but extreme events.</a:t>
            </a:r>
            <a:br>
              <a:rPr lang="en-US" dirty="0"/>
            </a:br>
            <a:endParaRPr lang="en-US" dirty="0"/>
          </a:p>
          <a:p>
            <a:r>
              <a:rPr lang="en-US" dirty="0"/>
              <a:t>A smaller part of the equity risk premium is associated with the classic CAPM view of beta as the relevant risk measure for asset pricing. </a:t>
            </a:r>
            <a:br>
              <a:rPr lang="en-US" dirty="0"/>
            </a:br>
            <a:endParaRPr lang="en-US" dirty="0"/>
          </a:p>
          <a:p>
            <a:r>
              <a:rPr lang="en-US" dirty="0"/>
              <a:t>The CAPM view that idiosyncratic risk should carry no  return is refuted.  We expect and find a negative return arising from bankruptcy risk at the firm level and contributing to co-skewness at the market level.  </a:t>
            </a:r>
            <a:br>
              <a:rPr lang="en-US" dirty="0"/>
            </a:br>
            <a:endParaRPr lang="en-US" dirty="0"/>
          </a:p>
          <a:p>
            <a:r>
              <a:rPr lang="en-US" i="1" dirty="0"/>
              <a:t>“Smart beta” strategies that are predicated on historical excess returns alone without the context of how risks influence asset pricing are ill advised</a:t>
            </a:r>
          </a:p>
        </p:txBody>
      </p:sp>
    </p:spTree>
    <p:extLst>
      <p:ext uri="{BB962C8B-B14F-4D97-AF65-F5344CB8AC3E}">
        <p14:creationId xmlns:p14="http://schemas.microsoft.com/office/powerpoint/2010/main" val="32053903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3B0605-B58E-4D13-833F-B4638862ED4F}"/>
              </a:ext>
            </a:extLst>
          </p:cNvPr>
          <p:cNvSpPr>
            <a:spLocks noGrp="1"/>
          </p:cNvSpPr>
          <p:nvPr>
            <p:ph type="title"/>
          </p:nvPr>
        </p:nvSpPr>
        <p:spPr/>
        <p:txBody>
          <a:bodyPr/>
          <a:lstStyle/>
          <a:p>
            <a:r>
              <a:rPr lang="en-US" dirty="0"/>
              <a:t>Historical Features We Want to Explain</a:t>
            </a:r>
          </a:p>
        </p:txBody>
      </p:sp>
      <p:sp>
        <p:nvSpPr>
          <p:cNvPr id="3" name="Content Placeholder 2">
            <a:extLst>
              <a:ext uri="{FF2B5EF4-FFF2-40B4-BE49-F238E27FC236}">
                <a16:creationId xmlns:a16="http://schemas.microsoft.com/office/drawing/2014/main" xmlns="" id="{1759C965-76BA-43B3-8449-B08E7469D15C}"/>
              </a:ext>
            </a:extLst>
          </p:cNvPr>
          <p:cNvSpPr>
            <a:spLocks noGrp="1"/>
          </p:cNvSpPr>
          <p:nvPr>
            <p:ph idx="1"/>
          </p:nvPr>
        </p:nvSpPr>
        <p:spPr/>
        <p:txBody>
          <a:bodyPr/>
          <a:lstStyle/>
          <a:p>
            <a:r>
              <a:rPr lang="en-US" sz="2000" dirty="0"/>
              <a:t>The equity risk premium (return of equities minus the risk free rate) is widely considered to the unexpectedly high. </a:t>
            </a:r>
          </a:p>
          <a:p>
            <a:pPr lvl="1"/>
            <a:r>
              <a:rPr lang="en-US" dirty="0"/>
              <a:t>This has lead some researchers to argue that long term investors should always be fully invested in equities (e.g. </a:t>
            </a:r>
            <a:r>
              <a:rPr lang="en-US"/>
              <a:t>Siegel</a:t>
            </a:r>
            <a:r>
              <a:rPr lang="en-US" dirty="0"/>
              <a:t>, 2014, </a:t>
            </a:r>
            <a:r>
              <a:rPr lang="en-US" u="sng" dirty="0"/>
              <a:t>Stocks for the Long Run</a:t>
            </a:r>
            <a:r>
              <a:rPr lang="en-US" dirty="0"/>
              <a:t>)</a:t>
            </a:r>
            <a:br>
              <a:rPr lang="en-US" dirty="0"/>
            </a:br>
            <a:endParaRPr lang="en-US" sz="800" dirty="0"/>
          </a:p>
          <a:p>
            <a:r>
              <a:rPr lang="en-US" sz="2000" dirty="0"/>
              <a:t>There has been widespread criticism of the mostly widely known asset pricing model, the CAPM (Sharpe, 1964) as failing to describe equity asset returns. </a:t>
            </a:r>
          </a:p>
          <a:p>
            <a:pPr lvl="1"/>
            <a:r>
              <a:rPr lang="en-US" dirty="0"/>
              <a:t>The amount of return associated with low beta stocks versus high beta stocks seems inconsistent with the Sharpe version of CAPM. </a:t>
            </a:r>
            <a:br>
              <a:rPr lang="en-US" dirty="0"/>
            </a:br>
            <a:endParaRPr lang="en-US" sz="800" dirty="0"/>
          </a:p>
          <a:p>
            <a:r>
              <a:rPr lang="en-US" sz="2000" dirty="0"/>
              <a:t>There is a massive literature of “factor anomalies” that describe persistent excess returns associated with security attributes in violation of the “Efficient Markets Hypothesis” (</a:t>
            </a:r>
            <a:r>
              <a:rPr lang="en-US" sz="2000" dirty="0" err="1"/>
              <a:t>Fama</a:t>
            </a:r>
            <a:r>
              <a:rPr lang="en-US" sz="2000" dirty="0"/>
              <a:t>, 1970). </a:t>
            </a:r>
          </a:p>
          <a:p>
            <a:pPr lvl="1"/>
            <a:r>
              <a:rPr lang="en-US" dirty="0"/>
              <a:t>Value, Momentum, Size, Low Volatility </a:t>
            </a:r>
          </a:p>
          <a:p>
            <a:endParaRPr lang="en-US" dirty="0"/>
          </a:p>
          <a:p>
            <a:pPr lvl="1"/>
            <a:endParaRPr lang="en-US" sz="2000" dirty="0"/>
          </a:p>
        </p:txBody>
      </p:sp>
    </p:spTree>
    <p:extLst>
      <p:ext uri="{BB962C8B-B14F-4D97-AF65-F5344CB8AC3E}">
        <p14:creationId xmlns:p14="http://schemas.microsoft.com/office/powerpoint/2010/main" val="7441128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994B67-4804-4CF3-B14E-4C43C71FA110}"/>
              </a:ext>
            </a:extLst>
          </p:cNvPr>
          <p:cNvSpPr>
            <a:spLocks noGrp="1"/>
          </p:cNvSpPr>
          <p:nvPr>
            <p:ph type="title"/>
          </p:nvPr>
        </p:nvSpPr>
        <p:spPr/>
        <p:txBody>
          <a:bodyPr/>
          <a:lstStyle/>
          <a:p>
            <a:r>
              <a:rPr lang="en-US" dirty="0"/>
              <a:t>Distinct Semantics of Factor Returns	</a:t>
            </a:r>
          </a:p>
        </p:txBody>
      </p:sp>
      <p:sp>
        <p:nvSpPr>
          <p:cNvPr id="3" name="Content Placeholder 2">
            <a:extLst>
              <a:ext uri="{FF2B5EF4-FFF2-40B4-BE49-F238E27FC236}">
                <a16:creationId xmlns:a16="http://schemas.microsoft.com/office/drawing/2014/main" xmlns="" id="{83CB19B4-48C1-4834-B563-4588F138B8AE}"/>
              </a:ext>
            </a:extLst>
          </p:cNvPr>
          <p:cNvSpPr>
            <a:spLocks noGrp="1"/>
          </p:cNvSpPr>
          <p:nvPr>
            <p:ph idx="1"/>
          </p:nvPr>
        </p:nvSpPr>
        <p:spPr/>
        <p:txBody>
          <a:bodyPr/>
          <a:lstStyle/>
          <a:p>
            <a:r>
              <a:rPr lang="en-US" sz="2000" dirty="0"/>
              <a:t>The first distinction is the difference between “excess return” and “alpha”. </a:t>
            </a:r>
          </a:p>
          <a:p>
            <a:pPr lvl="1"/>
            <a:r>
              <a:rPr lang="en-US" dirty="0"/>
              <a:t>“Excess return” outcomes that outperform some passive benchmark. </a:t>
            </a:r>
          </a:p>
          <a:p>
            <a:pPr lvl="1"/>
            <a:r>
              <a:rPr lang="en-US" dirty="0"/>
              <a:t>“Alpha” to describe investment outcomes that outperform the some expected return associated with risk</a:t>
            </a:r>
          </a:p>
          <a:p>
            <a:r>
              <a:rPr lang="en-US" sz="2000" dirty="0"/>
              <a:t>The second distinction is whether we estimate the return outcomes in a simple or orthogonal fashion. </a:t>
            </a:r>
          </a:p>
          <a:p>
            <a:pPr lvl="1"/>
            <a:r>
              <a:rPr lang="en-US" dirty="0"/>
              <a:t>Factor outcomes can be simple: compare returns on a large cap portfolio and a small cap portfolio, as a “size” factor.</a:t>
            </a:r>
          </a:p>
          <a:p>
            <a:pPr lvl="1"/>
            <a:r>
              <a:rPr lang="en-US" dirty="0"/>
              <a:t>Those two portfolios will have lots of other differences (e.g. average P/E) so we can’t be sure that return actually arise from “size”</a:t>
            </a:r>
          </a:p>
          <a:p>
            <a:pPr lvl="1"/>
            <a:r>
              <a:rPr lang="en-US" dirty="0"/>
              <a:t>Statistical techniques can be used to control for correlated variables.</a:t>
            </a:r>
          </a:p>
          <a:p>
            <a:pPr lvl="1"/>
            <a:r>
              <a:rPr lang="en-US" dirty="0"/>
              <a:t>We will always refer to orthogonalized values so we are describing returns associated with factors on a </a:t>
            </a:r>
            <a:r>
              <a:rPr lang="en-US" i="1" dirty="0"/>
              <a:t>ceteris paribus</a:t>
            </a:r>
            <a:r>
              <a:rPr lang="en-US" dirty="0"/>
              <a:t> basis. </a:t>
            </a:r>
          </a:p>
          <a:p>
            <a:pPr lvl="1"/>
            <a:endParaRPr lang="en-US" sz="2000" dirty="0"/>
          </a:p>
        </p:txBody>
      </p:sp>
    </p:spTree>
    <p:extLst>
      <p:ext uri="{BB962C8B-B14F-4D97-AF65-F5344CB8AC3E}">
        <p14:creationId xmlns:p14="http://schemas.microsoft.com/office/powerpoint/2010/main" val="36237932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5D1130-CB50-46B9-ABDC-C7757740B61B}"/>
              </a:ext>
            </a:extLst>
          </p:cNvPr>
          <p:cNvSpPr>
            <a:spLocks noGrp="1"/>
          </p:cNvSpPr>
          <p:nvPr>
            <p:ph type="title"/>
          </p:nvPr>
        </p:nvSpPr>
        <p:spPr/>
        <p:txBody>
          <a:bodyPr/>
          <a:lstStyle/>
          <a:p>
            <a:r>
              <a:rPr lang="en-US" dirty="0"/>
              <a:t>Capital Asset Pricing Model (Sharpe, 1964)</a:t>
            </a:r>
          </a:p>
        </p:txBody>
      </p:sp>
      <p:sp>
        <p:nvSpPr>
          <p:cNvPr id="3" name="Content Placeholder 2">
            <a:extLst>
              <a:ext uri="{FF2B5EF4-FFF2-40B4-BE49-F238E27FC236}">
                <a16:creationId xmlns:a16="http://schemas.microsoft.com/office/drawing/2014/main" xmlns="" id="{B04D5B7F-D5C7-4536-A7F9-92F98D45D29A}"/>
              </a:ext>
            </a:extLst>
          </p:cNvPr>
          <p:cNvSpPr>
            <a:spLocks noGrp="1"/>
          </p:cNvSpPr>
          <p:nvPr>
            <p:ph idx="1"/>
          </p:nvPr>
        </p:nvSpPr>
        <p:spPr/>
        <p:txBody>
          <a:bodyPr/>
          <a:lstStyle/>
          <a:p>
            <a:r>
              <a:rPr lang="en-US" sz="2000" dirty="0"/>
              <a:t>The canonical CAPM is expressed as: </a:t>
            </a:r>
          </a:p>
          <a:p>
            <a:endParaRPr lang="en-US" sz="2000" dirty="0"/>
          </a:p>
          <a:p>
            <a:pPr marL="0" indent="0">
              <a:buNone/>
            </a:pPr>
            <a:r>
              <a:rPr lang="en-US" sz="2000" dirty="0"/>
              <a:t>	</a:t>
            </a:r>
            <a:r>
              <a:rPr lang="en-US" sz="2800" dirty="0" err="1">
                <a:solidFill>
                  <a:srgbClr val="7030A0"/>
                </a:solidFill>
              </a:rPr>
              <a:t>R</a:t>
            </a:r>
            <a:r>
              <a:rPr lang="en-US" sz="2800" baseline="-25000" dirty="0" err="1">
                <a:solidFill>
                  <a:srgbClr val="7030A0"/>
                </a:solidFill>
              </a:rPr>
              <a:t>it</a:t>
            </a:r>
            <a:r>
              <a:rPr lang="en-US" sz="2800" dirty="0">
                <a:solidFill>
                  <a:srgbClr val="7030A0"/>
                </a:solidFill>
              </a:rPr>
              <a:t> = </a:t>
            </a:r>
            <a:r>
              <a:rPr lang="en-US" sz="2800" dirty="0" err="1">
                <a:solidFill>
                  <a:srgbClr val="7030A0"/>
                </a:solidFill>
              </a:rPr>
              <a:t>R</a:t>
            </a:r>
            <a:r>
              <a:rPr lang="en-US" sz="2800" baseline="-25000" dirty="0" err="1">
                <a:solidFill>
                  <a:srgbClr val="7030A0"/>
                </a:solidFill>
              </a:rPr>
              <a:t>f</a:t>
            </a:r>
            <a:r>
              <a:rPr lang="en-US" sz="2800" dirty="0">
                <a:solidFill>
                  <a:srgbClr val="7030A0"/>
                </a:solidFill>
              </a:rPr>
              <a:t> + </a:t>
            </a:r>
            <a:r>
              <a:rPr lang="en-US" sz="2800" dirty="0">
                <a:solidFill>
                  <a:srgbClr val="7030A0"/>
                </a:solidFill>
                <a:latin typeface="Symbol" panose="05050102010706020507" pitchFamily="18" charset="2"/>
              </a:rPr>
              <a:t>b</a:t>
            </a:r>
            <a:r>
              <a:rPr lang="en-US" sz="2800" baseline="-25000" dirty="0">
                <a:solidFill>
                  <a:srgbClr val="7030A0"/>
                </a:solidFill>
                <a:latin typeface="Univers LT Std 57 Cn"/>
              </a:rPr>
              <a:t>i</a:t>
            </a:r>
            <a:r>
              <a:rPr lang="en-US" sz="2800" dirty="0">
                <a:solidFill>
                  <a:srgbClr val="7030A0"/>
                </a:solidFill>
              </a:rPr>
              <a:t>(</a:t>
            </a:r>
            <a:r>
              <a:rPr lang="en-US" sz="2800" dirty="0" err="1">
                <a:solidFill>
                  <a:srgbClr val="7030A0"/>
                </a:solidFill>
              </a:rPr>
              <a:t>R</a:t>
            </a:r>
            <a:r>
              <a:rPr lang="en-US" sz="2800" baseline="-25000" dirty="0" err="1">
                <a:solidFill>
                  <a:srgbClr val="7030A0"/>
                </a:solidFill>
              </a:rPr>
              <a:t>mt</a:t>
            </a:r>
            <a:r>
              <a:rPr lang="en-US" sz="2800" dirty="0" err="1">
                <a:solidFill>
                  <a:srgbClr val="7030A0"/>
                </a:solidFill>
              </a:rPr>
              <a:t>-R</a:t>
            </a:r>
            <a:r>
              <a:rPr lang="en-US" sz="2800" baseline="-25000" dirty="0" err="1">
                <a:solidFill>
                  <a:srgbClr val="7030A0"/>
                </a:solidFill>
              </a:rPr>
              <a:t>f</a:t>
            </a:r>
            <a:r>
              <a:rPr lang="en-US" sz="2800" dirty="0">
                <a:solidFill>
                  <a:srgbClr val="7030A0"/>
                </a:solidFill>
              </a:rPr>
              <a:t>) + </a:t>
            </a:r>
            <a:r>
              <a:rPr lang="en-US" sz="2800" dirty="0" err="1">
                <a:solidFill>
                  <a:srgbClr val="7030A0"/>
                </a:solidFill>
                <a:latin typeface="Symbol" panose="05050102010706020507" pitchFamily="18" charset="2"/>
              </a:rPr>
              <a:t>a</a:t>
            </a:r>
            <a:r>
              <a:rPr lang="en-US" sz="2800" baseline="-25000" dirty="0" err="1">
                <a:solidFill>
                  <a:srgbClr val="7030A0"/>
                </a:solidFill>
                <a:latin typeface="Univers LT Std 57 Cn"/>
              </a:rPr>
              <a:t>it</a:t>
            </a:r>
            <a:endParaRPr lang="en-US" sz="2800" baseline="-25000" dirty="0">
              <a:solidFill>
                <a:srgbClr val="7030A0"/>
              </a:solidFill>
              <a:latin typeface="Univers LT Std 57 Cn"/>
            </a:endParaRPr>
          </a:p>
          <a:p>
            <a:pPr marL="0" indent="0">
              <a:buNone/>
            </a:pPr>
            <a:endParaRPr lang="en-US" sz="2800" dirty="0">
              <a:solidFill>
                <a:srgbClr val="7030A0"/>
              </a:solidFill>
              <a:latin typeface="Symbol" panose="05050102010706020507" pitchFamily="18" charset="2"/>
            </a:endParaRPr>
          </a:p>
          <a:p>
            <a:pPr marL="0" indent="0">
              <a:buNone/>
            </a:pPr>
            <a:r>
              <a:rPr lang="en-US" dirty="0"/>
              <a:t>	Where </a:t>
            </a:r>
          </a:p>
          <a:p>
            <a:pPr marL="0" indent="0">
              <a:buNone/>
            </a:pPr>
            <a:r>
              <a:rPr lang="en-US" dirty="0"/>
              <a:t>	</a:t>
            </a:r>
            <a:r>
              <a:rPr lang="en-US" dirty="0" err="1"/>
              <a:t>Rit</a:t>
            </a:r>
            <a:r>
              <a:rPr lang="en-US" dirty="0"/>
              <a:t> = return on asset i during period t</a:t>
            </a:r>
          </a:p>
          <a:p>
            <a:pPr marL="0" indent="0">
              <a:buNone/>
            </a:pPr>
            <a:r>
              <a:rPr lang="en-US" dirty="0"/>
              <a:t>	R</a:t>
            </a:r>
            <a:r>
              <a:rPr lang="en-US" baseline="-25000" dirty="0"/>
              <a:t>f</a:t>
            </a:r>
            <a:r>
              <a:rPr lang="en-US" dirty="0"/>
              <a:t> = the risk free return</a:t>
            </a:r>
          </a:p>
          <a:p>
            <a:pPr marL="0" indent="0">
              <a:buNone/>
            </a:pPr>
            <a:r>
              <a:rPr lang="en-US" dirty="0">
                <a:latin typeface="Symbol" panose="05050102010706020507" pitchFamily="18" charset="2"/>
              </a:rPr>
              <a:t>	b</a:t>
            </a:r>
            <a:r>
              <a:rPr lang="en-US" baseline="-25000" dirty="0"/>
              <a:t>i</a:t>
            </a:r>
            <a:r>
              <a:rPr lang="en-US" dirty="0"/>
              <a:t> = the beta of asset i, an index of covariance with the market portfolio</a:t>
            </a:r>
          </a:p>
          <a:p>
            <a:pPr marL="0" indent="0">
              <a:buNone/>
            </a:pPr>
            <a:r>
              <a:rPr lang="en-US" dirty="0"/>
              <a:t>	</a:t>
            </a:r>
            <a:r>
              <a:rPr lang="en-US" dirty="0" err="1"/>
              <a:t>R</a:t>
            </a:r>
            <a:r>
              <a:rPr lang="en-US" baseline="-25000" dirty="0" err="1"/>
              <a:t>mt</a:t>
            </a:r>
            <a:r>
              <a:rPr lang="en-US" dirty="0"/>
              <a:t> = return on the market portfolio during period t</a:t>
            </a:r>
          </a:p>
          <a:p>
            <a:pPr marL="0" indent="0">
              <a:buNone/>
            </a:pPr>
            <a:r>
              <a:rPr lang="en-US" dirty="0">
                <a:latin typeface="Symbol" panose="05050102010706020507" pitchFamily="18" charset="2"/>
              </a:rPr>
              <a:t>	</a:t>
            </a:r>
            <a:r>
              <a:rPr lang="en-US" dirty="0" err="1">
                <a:latin typeface="Symbol" panose="05050102010706020507" pitchFamily="18" charset="2"/>
              </a:rPr>
              <a:t>a</a:t>
            </a:r>
            <a:r>
              <a:rPr lang="en-US" baseline="-25000" dirty="0" err="1"/>
              <a:t>it</a:t>
            </a:r>
            <a:r>
              <a:rPr lang="en-US" dirty="0"/>
              <a:t> = the unexpected (risk adjusted) return on asset i during period t</a:t>
            </a:r>
          </a:p>
          <a:p>
            <a:pPr>
              <a:buFont typeface="Symbol" panose="05050102010706020507" pitchFamily="18" charset="2"/>
              <a:buChar char=" "/>
            </a:pPr>
            <a:endParaRPr lang="en-US" dirty="0"/>
          </a:p>
          <a:p>
            <a:pPr>
              <a:buFont typeface="Symbol" panose="05050102010706020507" pitchFamily="18" charset="2"/>
              <a:buChar char=" "/>
            </a:pPr>
            <a:endParaRPr lang="en-US" dirty="0">
              <a:solidFill>
                <a:srgbClr val="7030A0"/>
              </a:solidFill>
              <a:latin typeface="Symbol" panose="05050102010706020507" pitchFamily="18" charset="2"/>
            </a:endParaRPr>
          </a:p>
          <a:p>
            <a:pPr>
              <a:buFont typeface="Symbol" panose="05050102010706020507" pitchFamily="18" charset="2"/>
              <a:buChar char=" "/>
            </a:pPr>
            <a:endParaRPr lang="en-US" dirty="0">
              <a:solidFill>
                <a:srgbClr val="7030A0"/>
              </a:solidFill>
              <a:latin typeface="Symbol" panose="05050102010706020507" pitchFamily="18" charset="2"/>
            </a:endParaRPr>
          </a:p>
          <a:p>
            <a:pPr marL="0" indent="0">
              <a:buNone/>
            </a:pPr>
            <a:endParaRPr lang="en-US" sz="2800" dirty="0">
              <a:latin typeface="Symbol" panose="05050102010706020507" pitchFamily="18" charset="2"/>
            </a:endParaRPr>
          </a:p>
          <a:p>
            <a:pPr marL="0" indent="0">
              <a:buNone/>
            </a:pPr>
            <a:r>
              <a:rPr lang="en-US" sz="2800" dirty="0">
                <a:latin typeface="Symbol" panose="05050102010706020507" pitchFamily="18" charset="2"/>
              </a:rPr>
              <a:t>	</a:t>
            </a:r>
          </a:p>
          <a:p>
            <a:pPr marL="0" indent="0">
              <a:buNone/>
            </a:pPr>
            <a:endParaRPr lang="en-US" sz="2000" dirty="0">
              <a:latin typeface="Symbol" panose="05050102010706020507" pitchFamily="18" charset="2"/>
            </a:endParaRPr>
          </a:p>
          <a:p>
            <a:pPr marL="0" indent="0">
              <a:buNone/>
            </a:pPr>
            <a:r>
              <a:rPr lang="en-US" sz="2000" dirty="0">
                <a:latin typeface="Symbol" panose="05050102010706020507" pitchFamily="18" charset="2"/>
              </a:rPr>
              <a:t>	</a:t>
            </a:r>
          </a:p>
          <a:p>
            <a:endParaRPr lang="en-US" sz="2000" dirty="0">
              <a:latin typeface="Symbol" panose="05050102010706020507" pitchFamily="18" charset="2"/>
            </a:endParaRPr>
          </a:p>
          <a:p>
            <a:endParaRPr lang="en-US" sz="2000" dirty="0">
              <a:latin typeface="Symbol" panose="05050102010706020507" pitchFamily="18" charset="2"/>
            </a:endParaRPr>
          </a:p>
          <a:p>
            <a:endParaRPr lang="en-US" sz="2000" dirty="0">
              <a:latin typeface="Symbol" panose="05050102010706020507" pitchFamily="18" charset="2"/>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1717503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28A723-26B4-4174-983E-68A16F1D5CD1}"/>
              </a:ext>
            </a:extLst>
          </p:cNvPr>
          <p:cNvSpPr>
            <a:spLocks noGrp="1"/>
          </p:cNvSpPr>
          <p:nvPr>
            <p:ph type="title"/>
          </p:nvPr>
        </p:nvSpPr>
        <p:spPr/>
        <p:txBody>
          <a:bodyPr/>
          <a:lstStyle/>
          <a:p>
            <a:r>
              <a:rPr lang="en-US" dirty="0"/>
              <a:t>Criticism of CAPM	</a:t>
            </a:r>
          </a:p>
        </p:txBody>
      </p:sp>
      <p:sp>
        <p:nvSpPr>
          <p:cNvPr id="3" name="Content Placeholder 2">
            <a:extLst>
              <a:ext uri="{FF2B5EF4-FFF2-40B4-BE49-F238E27FC236}">
                <a16:creationId xmlns:a16="http://schemas.microsoft.com/office/drawing/2014/main" xmlns="" id="{3CCA8CD7-35D8-409D-9A90-EDB9FC553611}"/>
              </a:ext>
            </a:extLst>
          </p:cNvPr>
          <p:cNvSpPr>
            <a:spLocks noGrp="1"/>
          </p:cNvSpPr>
          <p:nvPr>
            <p:ph idx="1"/>
          </p:nvPr>
        </p:nvSpPr>
        <p:spPr/>
        <p:txBody>
          <a:bodyPr/>
          <a:lstStyle/>
          <a:p>
            <a:r>
              <a:rPr lang="en-US" sz="2000" dirty="0"/>
              <a:t>Numerous studies have argued the many unrealistic assumptions that are embedded in the original CAPM</a:t>
            </a:r>
          </a:p>
          <a:p>
            <a:pPr lvl="1"/>
            <a:r>
              <a:rPr lang="en-US" dirty="0"/>
              <a:t>Single period model.  Ignores compounding of returns</a:t>
            </a:r>
          </a:p>
          <a:p>
            <a:pPr lvl="1"/>
            <a:r>
              <a:rPr lang="en-US" dirty="0"/>
              <a:t>Investors are assumed to borrow and lend at the risk free rate</a:t>
            </a:r>
          </a:p>
          <a:p>
            <a:pPr lvl="1"/>
            <a:r>
              <a:rPr lang="en-US" dirty="0"/>
              <a:t>No limitations on investor leverage</a:t>
            </a:r>
          </a:p>
          <a:p>
            <a:pPr lvl="1"/>
            <a:r>
              <a:rPr lang="en-US" dirty="0"/>
              <a:t>The “market portfolio” is well defined</a:t>
            </a:r>
          </a:p>
          <a:p>
            <a:pPr lvl="1"/>
            <a:r>
              <a:rPr lang="en-US" dirty="0"/>
              <a:t>No transaction costs or taxes</a:t>
            </a:r>
          </a:p>
          <a:p>
            <a:pPr lvl="1"/>
            <a:r>
              <a:rPr lang="en-US" dirty="0"/>
              <a:t>Beta values are </a:t>
            </a:r>
            <a:r>
              <a:rPr lang="en-US" i="1" dirty="0"/>
              <a:t>known not estimated</a:t>
            </a:r>
            <a:r>
              <a:rPr lang="en-US" dirty="0"/>
              <a:t/>
            </a:r>
            <a:br>
              <a:rPr lang="en-US" dirty="0"/>
            </a:br>
            <a:endParaRPr lang="en-US" sz="800" dirty="0"/>
          </a:p>
          <a:p>
            <a:r>
              <a:rPr lang="en-US" sz="2000" dirty="0"/>
              <a:t>The major criticism is that empirical data suggests that the slope of the security market line is much less than </a:t>
            </a:r>
            <a:r>
              <a:rPr lang="en-US" sz="2000" dirty="0">
                <a:solidFill>
                  <a:srgbClr val="7030A0"/>
                </a:solidFill>
              </a:rPr>
              <a:t>(</a:t>
            </a:r>
            <a:r>
              <a:rPr lang="en-US" sz="2000" dirty="0" err="1">
                <a:solidFill>
                  <a:srgbClr val="7030A0"/>
                </a:solidFill>
              </a:rPr>
              <a:t>R</a:t>
            </a:r>
            <a:r>
              <a:rPr lang="en-US" sz="2000" baseline="-25000" dirty="0" err="1">
                <a:solidFill>
                  <a:srgbClr val="7030A0"/>
                </a:solidFill>
              </a:rPr>
              <a:t>mt</a:t>
            </a:r>
            <a:r>
              <a:rPr lang="en-US" sz="2000" dirty="0" err="1">
                <a:solidFill>
                  <a:srgbClr val="7030A0"/>
                </a:solidFill>
              </a:rPr>
              <a:t>-R</a:t>
            </a:r>
            <a:r>
              <a:rPr lang="en-US" sz="2000" baseline="-25000" dirty="0" err="1">
                <a:solidFill>
                  <a:srgbClr val="7030A0"/>
                </a:solidFill>
              </a:rPr>
              <a:t>f</a:t>
            </a:r>
            <a:r>
              <a:rPr lang="en-US" sz="2000" dirty="0">
                <a:solidFill>
                  <a:srgbClr val="7030A0"/>
                </a:solidFill>
              </a:rPr>
              <a:t>)</a:t>
            </a:r>
            <a:r>
              <a:rPr lang="en-US" sz="2000" dirty="0"/>
              <a:t>. </a:t>
            </a:r>
          </a:p>
          <a:p>
            <a:pPr lvl="1"/>
            <a:r>
              <a:rPr lang="en-US" dirty="0"/>
              <a:t>The many critiques are summarized in </a:t>
            </a:r>
            <a:r>
              <a:rPr lang="en-US" dirty="0" err="1"/>
              <a:t>Grinold</a:t>
            </a:r>
            <a:r>
              <a:rPr lang="en-US" dirty="0"/>
              <a:t> (1992)</a:t>
            </a:r>
          </a:p>
          <a:p>
            <a:pPr lvl="1"/>
            <a:r>
              <a:rPr lang="en-US" dirty="0"/>
              <a:t>Critiques are about expected returns, </a:t>
            </a:r>
            <a:r>
              <a:rPr lang="en-US" i="1" dirty="0">
                <a:solidFill>
                  <a:srgbClr val="7030A0"/>
                </a:solidFill>
              </a:rPr>
              <a:t>not about beta as a risk measure</a:t>
            </a:r>
            <a:r>
              <a:rPr lang="en-US" dirty="0"/>
              <a:t> </a:t>
            </a:r>
          </a:p>
          <a:p>
            <a:pPr lvl="1"/>
            <a:r>
              <a:rPr lang="en-US" dirty="0"/>
              <a:t>After 56 years, nobody has come up with a more widely accepted alternative</a:t>
            </a:r>
          </a:p>
          <a:p>
            <a:endParaRPr lang="en-US" dirty="0"/>
          </a:p>
        </p:txBody>
      </p:sp>
    </p:spTree>
    <p:extLst>
      <p:ext uri="{BB962C8B-B14F-4D97-AF65-F5344CB8AC3E}">
        <p14:creationId xmlns:p14="http://schemas.microsoft.com/office/powerpoint/2010/main" val="35516699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1E8743-E713-4976-9ADC-7552958666B2}"/>
              </a:ext>
            </a:extLst>
          </p:cNvPr>
          <p:cNvSpPr>
            <a:spLocks noGrp="1"/>
          </p:cNvSpPr>
          <p:nvPr>
            <p:ph type="title"/>
          </p:nvPr>
        </p:nvSpPr>
        <p:spPr/>
        <p:txBody>
          <a:bodyPr/>
          <a:lstStyle/>
          <a:p>
            <a:r>
              <a:rPr lang="en-US" dirty="0"/>
              <a:t>An Explanation of the Flatter SML	</a:t>
            </a:r>
          </a:p>
        </p:txBody>
      </p:sp>
      <p:sp>
        <p:nvSpPr>
          <p:cNvPr id="3" name="Content Placeholder 2">
            <a:extLst>
              <a:ext uri="{FF2B5EF4-FFF2-40B4-BE49-F238E27FC236}">
                <a16:creationId xmlns:a16="http://schemas.microsoft.com/office/drawing/2014/main" xmlns="" id="{611420AF-A34C-4EC5-81BD-4B6F20D193E9}"/>
              </a:ext>
            </a:extLst>
          </p:cNvPr>
          <p:cNvSpPr>
            <a:spLocks noGrp="1"/>
          </p:cNvSpPr>
          <p:nvPr>
            <p:ph idx="1"/>
          </p:nvPr>
        </p:nvSpPr>
        <p:spPr/>
        <p:txBody>
          <a:bodyPr/>
          <a:lstStyle/>
          <a:p>
            <a:r>
              <a:rPr lang="en-US" sz="2000" dirty="0"/>
              <a:t>Northfield has previously proposed explanations of the flatter SML</a:t>
            </a:r>
          </a:p>
          <a:p>
            <a:pPr lvl="1"/>
            <a:r>
              <a:rPr lang="en-US" dirty="0"/>
              <a:t>These were covered in </a:t>
            </a:r>
            <a:r>
              <a:rPr lang="en-US" dirty="0">
                <a:hlinkClick r:id="rId2"/>
              </a:rPr>
              <a:t>https://www.northinfo.com/documents/575.pdf</a:t>
            </a:r>
            <a:r>
              <a:rPr lang="en-US" dirty="0"/>
              <a:t>.</a:t>
            </a:r>
          </a:p>
          <a:p>
            <a:pPr lvl="1"/>
            <a:r>
              <a:rPr lang="en-US" dirty="0"/>
              <a:t>Various “fixes” are proposed for:</a:t>
            </a:r>
          </a:p>
          <a:p>
            <a:pPr lvl="2"/>
            <a:r>
              <a:rPr lang="en-US" dirty="0"/>
              <a:t>The lack of compounding in the single period assumption</a:t>
            </a:r>
          </a:p>
          <a:p>
            <a:pPr lvl="2"/>
            <a:r>
              <a:rPr lang="en-US" dirty="0"/>
              <a:t>The poor specification of the market portfolio</a:t>
            </a:r>
          </a:p>
          <a:p>
            <a:pPr lvl="2"/>
            <a:r>
              <a:rPr lang="en-US" dirty="0"/>
              <a:t>The assumption of guaranteed survival (no bankruptcy)</a:t>
            </a:r>
          </a:p>
          <a:p>
            <a:pPr lvl="2"/>
            <a:r>
              <a:rPr lang="en-US" dirty="0"/>
              <a:t>Use of estimates rather than known values for beta. </a:t>
            </a:r>
            <a:br>
              <a:rPr lang="en-US" dirty="0"/>
            </a:br>
            <a:endParaRPr lang="en-US" sz="800" dirty="0"/>
          </a:p>
          <a:p>
            <a:r>
              <a:rPr lang="en-US" sz="2000" dirty="0"/>
              <a:t>The “fixes” individually and in aggregate suggest a flatter SML </a:t>
            </a:r>
            <a:br>
              <a:rPr lang="en-US" sz="2000" dirty="0"/>
            </a:br>
            <a:endParaRPr lang="en-US" sz="800" dirty="0"/>
          </a:p>
          <a:p>
            <a:r>
              <a:rPr lang="en-US" sz="2000" dirty="0"/>
              <a:t>Uniquely, we assert that the SML is not a line at all but a curve which </a:t>
            </a:r>
            <a:br>
              <a:rPr lang="en-US" sz="2000" dirty="0"/>
            </a:br>
            <a:r>
              <a:rPr lang="en-US" sz="2000" dirty="0"/>
              <a:t>curves downward past a critical value we call “beta*”</a:t>
            </a:r>
          </a:p>
          <a:p>
            <a:pPr lvl="1"/>
            <a:r>
              <a:rPr lang="en-US" sz="2000" dirty="0"/>
              <a:t>The SML curve is upward sloping for beta &lt; beta*</a:t>
            </a:r>
          </a:p>
          <a:p>
            <a:pPr lvl="1"/>
            <a:r>
              <a:rPr lang="en-US" sz="2000" dirty="0"/>
              <a:t>The SML curve is downward sloping for beta &gt; beta*</a:t>
            </a:r>
            <a:br>
              <a:rPr lang="en-US" sz="2000" dirty="0"/>
            </a:br>
            <a:r>
              <a:rPr lang="en-US" dirty="0"/>
              <a:t>	</a:t>
            </a:r>
            <a:br>
              <a:rPr lang="en-US" dirty="0"/>
            </a:br>
            <a:endParaRPr lang="en-US" dirty="0"/>
          </a:p>
          <a:p>
            <a:endParaRPr lang="en-US" dirty="0"/>
          </a:p>
          <a:p>
            <a:endParaRPr lang="en-US" dirty="0"/>
          </a:p>
        </p:txBody>
      </p:sp>
    </p:spTree>
    <p:extLst>
      <p:ext uri="{BB962C8B-B14F-4D97-AF65-F5344CB8AC3E}">
        <p14:creationId xmlns:p14="http://schemas.microsoft.com/office/powerpoint/2010/main" val="5209266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1654BA-558E-45D9-BE1C-0E292128C2A4}"/>
              </a:ext>
            </a:extLst>
          </p:cNvPr>
          <p:cNvSpPr>
            <a:spLocks noGrp="1"/>
          </p:cNvSpPr>
          <p:nvPr>
            <p:ph type="title"/>
          </p:nvPr>
        </p:nvSpPr>
        <p:spPr/>
        <p:txBody>
          <a:bodyPr/>
          <a:lstStyle/>
          <a:p>
            <a:r>
              <a:rPr lang="en-US" dirty="0" smtClean="0"/>
              <a:t>Other Versions of CAPM</a:t>
            </a:r>
            <a:r>
              <a:rPr lang="en-US" dirty="0"/>
              <a:t>	</a:t>
            </a:r>
          </a:p>
        </p:txBody>
      </p:sp>
      <p:sp>
        <p:nvSpPr>
          <p:cNvPr id="3" name="Content Placeholder 2">
            <a:extLst>
              <a:ext uri="{FF2B5EF4-FFF2-40B4-BE49-F238E27FC236}">
                <a16:creationId xmlns:a16="http://schemas.microsoft.com/office/drawing/2014/main" xmlns="" id="{E68A87CD-DC3A-463A-BDBA-F255CDF64E1F}"/>
              </a:ext>
            </a:extLst>
          </p:cNvPr>
          <p:cNvSpPr>
            <a:spLocks noGrp="1"/>
          </p:cNvSpPr>
          <p:nvPr>
            <p:ph idx="1"/>
          </p:nvPr>
        </p:nvSpPr>
        <p:spPr/>
        <p:txBody>
          <a:bodyPr/>
          <a:lstStyle/>
          <a:p>
            <a:r>
              <a:rPr lang="en-US" sz="2000" dirty="0"/>
              <a:t>Merton (1973) adds additional terms to CAPM to account for multi-period outcomes, hedging of investor consumption </a:t>
            </a:r>
            <a:r>
              <a:rPr lang="en-US" sz="2000" dirty="0" smtClean="0"/>
              <a:t>risk, and </a:t>
            </a:r>
            <a:r>
              <a:rPr lang="en-US" sz="2000" dirty="0"/>
              <a:t>possible future changes in the investment universe</a:t>
            </a:r>
            <a:r>
              <a:rPr lang="en-US" sz="2000" dirty="0" smtClean="0"/>
              <a:t>.</a:t>
            </a:r>
            <a:br>
              <a:rPr lang="en-US" sz="2000" dirty="0" smtClean="0"/>
            </a:br>
            <a:r>
              <a:rPr lang="en-US" sz="2000" dirty="0" smtClean="0"/>
              <a:t>  </a:t>
            </a:r>
            <a:endParaRPr lang="en-US" sz="2000" dirty="0"/>
          </a:p>
          <a:p>
            <a:r>
              <a:rPr lang="en-US" sz="2000" dirty="0" smtClean="0"/>
              <a:t>Black </a:t>
            </a:r>
            <a:r>
              <a:rPr lang="en-US" sz="2000" dirty="0"/>
              <a:t>(1972) proposes a key variation on the original CAPM</a:t>
            </a:r>
          </a:p>
          <a:p>
            <a:pPr lvl="1"/>
            <a:r>
              <a:rPr lang="en-US" dirty="0"/>
              <a:t>He proposes a “zero beta” asset in place of the risk free rate. </a:t>
            </a:r>
          </a:p>
          <a:p>
            <a:pPr lvl="1"/>
            <a:r>
              <a:rPr lang="en-US" dirty="0"/>
              <a:t>The zero beta asset may have risk (volatile returns) but is uncorrelated with the market portfolio, </a:t>
            </a:r>
            <a:r>
              <a:rPr lang="en-US" i="1" dirty="0"/>
              <a:t>so the covariance is zero</a:t>
            </a:r>
            <a:r>
              <a:rPr lang="en-US" dirty="0"/>
              <a:t>.  </a:t>
            </a:r>
          </a:p>
          <a:p>
            <a:pPr lvl="1"/>
            <a:r>
              <a:rPr lang="en-US" dirty="0"/>
              <a:t>Since the zero beta asset can be risky (e.g. gold bars), the zero beta return should be a lot higher than </a:t>
            </a:r>
            <a:r>
              <a:rPr lang="en-US" dirty="0" smtClean="0"/>
              <a:t>the </a:t>
            </a:r>
            <a:r>
              <a:rPr lang="en-US" dirty="0"/>
              <a:t>risk free rate, </a:t>
            </a:r>
            <a:r>
              <a:rPr lang="en-US" i="1" dirty="0"/>
              <a:t>resulting in a much flatter security market line</a:t>
            </a:r>
            <a:r>
              <a:rPr lang="en-US" i="1" dirty="0" smtClean="0"/>
              <a:t>.</a:t>
            </a:r>
            <a:endParaRPr lang="en-US" i="1" dirty="0"/>
          </a:p>
          <a:p>
            <a:pPr marL="0" indent="0">
              <a:buNone/>
            </a:pPr>
            <a:r>
              <a:rPr lang="en-US" sz="2800" dirty="0">
                <a:solidFill>
                  <a:srgbClr val="7030A0"/>
                </a:solidFill>
              </a:rPr>
              <a:t>	</a:t>
            </a:r>
            <a:r>
              <a:rPr lang="en-US" sz="2800" dirty="0" err="1">
                <a:solidFill>
                  <a:srgbClr val="7030A0"/>
                </a:solidFill>
              </a:rPr>
              <a:t>R</a:t>
            </a:r>
            <a:r>
              <a:rPr lang="en-US" sz="2800" baseline="-25000" dirty="0" err="1">
                <a:solidFill>
                  <a:srgbClr val="7030A0"/>
                </a:solidFill>
              </a:rPr>
              <a:t>it</a:t>
            </a:r>
            <a:r>
              <a:rPr lang="en-US" sz="2800" dirty="0">
                <a:solidFill>
                  <a:srgbClr val="7030A0"/>
                </a:solidFill>
              </a:rPr>
              <a:t> = R</a:t>
            </a:r>
            <a:r>
              <a:rPr lang="en-US" sz="2800" baseline="-25000" dirty="0">
                <a:solidFill>
                  <a:srgbClr val="7030A0"/>
                </a:solidFill>
              </a:rPr>
              <a:t>0</a:t>
            </a:r>
            <a:r>
              <a:rPr lang="en-US" sz="2800" dirty="0">
                <a:solidFill>
                  <a:srgbClr val="7030A0"/>
                </a:solidFill>
              </a:rPr>
              <a:t> + </a:t>
            </a:r>
            <a:r>
              <a:rPr lang="en-US" sz="2800" dirty="0">
                <a:solidFill>
                  <a:srgbClr val="7030A0"/>
                </a:solidFill>
                <a:latin typeface="Symbol" panose="05050102010706020507" pitchFamily="18" charset="2"/>
              </a:rPr>
              <a:t>b</a:t>
            </a:r>
            <a:r>
              <a:rPr lang="en-US" sz="2800" baseline="-25000" dirty="0">
                <a:solidFill>
                  <a:srgbClr val="7030A0"/>
                </a:solidFill>
                <a:latin typeface="Univers LT Std 57 Cn"/>
              </a:rPr>
              <a:t>i</a:t>
            </a:r>
            <a:r>
              <a:rPr lang="en-US" sz="2800" dirty="0">
                <a:solidFill>
                  <a:srgbClr val="7030A0"/>
                </a:solidFill>
              </a:rPr>
              <a:t>(R</a:t>
            </a:r>
            <a:r>
              <a:rPr lang="en-US" sz="2800" baseline="-25000" dirty="0">
                <a:solidFill>
                  <a:srgbClr val="7030A0"/>
                </a:solidFill>
              </a:rPr>
              <a:t>mt</a:t>
            </a:r>
            <a:r>
              <a:rPr lang="en-US" sz="2800" dirty="0">
                <a:solidFill>
                  <a:srgbClr val="7030A0"/>
                </a:solidFill>
              </a:rPr>
              <a:t>-R</a:t>
            </a:r>
            <a:r>
              <a:rPr lang="en-US" sz="2800" baseline="-25000" dirty="0">
                <a:solidFill>
                  <a:srgbClr val="7030A0"/>
                </a:solidFill>
              </a:rPr>
              <a:t>0</a:t>
            </a:r>
            <a:r>
              <a:rPr lang="en-US" sz="2800" dirty="0">
                <a:solidFill>
                  <a:srgbClr val="7030A0"/>
                </a:solidFill>
              </a:rPr>
              <a:t>) + </a:t>
            </a:r>
            <a:r>
              <a:rPr lang="en-US" sz="2800" dirty="0" err="1">
                <a:solidFill>
                  <a:srgbClr val="7030A0"/>
                </a:solidFill>
                <a:latin typeface="Symbol" panose="05050102010706020507" pitchFamily="18" charset="2"/>
              </a:rPr>
              <a:t>a</a:t>
            </a:r>
            <a:r>
              <a:rPr lang="en-US" sz="2800" baseline="-25000" dirty="0" err="1">
                <a:solidFill>
                  <a:srgbClr val="7030A0"/>
                </a:solidFill>
                <a:latin typeface="Univers LT Std 57 Cn"/>
              </a:rPr>
              <a:t>it</a:t>
            </a:r>
            <a:endParaRPr lang="en-US" sz="2800" baseline="-25000" dirty="0">
              <a:solidFill>
                <a:srgbClr val="7030A0"/>
              </a:solidFill>
              <a:latin typeface="Univers LT Std 57 Cn"/>
            </a:endParaRPr>
          </a:p>
          <a:p>
            <a:pPr marL="0" indent="0">
              <a:buNone/>
            </a:pPr>
            <a:endParaRPr lang="en-US" sz="1000" baseline="-25000" dirty="0">
              <a:solidFill>
                <a:srgbClr val="7030A0"/>
              </a:solidFill>
              <a:latin typeface="Univers LT Std 57 Cn"/>
            </a:endParaRPr>
          </a:p>
          <a:p>
            <a:pPr marL="0" indent="0">
              <a:buNone/>
            </a:pPr>
            <a:r>
              <a:rPr lang="en-US" sz="2800" dirty="0">
                <a:solidFill>
                  <a:srgbClr val="7030A0"/>
                </a:solidFill>
                <a:latin typeface="Univers LT Std 57 Cn"/>
              </a:rPr>
              <a:t>	</a:t>
            </a:r>
            <a:r>
              <a:rPr lang="en-US" sz="2000" dirty="0">
                <a:latin typeface="Univers LT Std 57 Cn"/>
              </a:rPr>
              <a:t>R</a:t>
            </a:r>
            <a:r>
              <a:rPr lang="en-US" sz="2000" baseline="-25000" dirty="0">
                <a:latin typeface="Univers LT Std 57 Cn"/>
              </a:rPr>
              <a:t>0</a:t>
            </a:r>
            <a:r>
              <a:rPr lang="en-US" sz="2000" dirty="0">
                <a:latin typeface="Univers LT Std 57 Cn"/>
              </a:rPr>
              <a:t> = return on zero beta </a:t>
            </a:r>
            <a:r>
              <a:rPr lang="en-US" sz="2000" dirty="0" smtClean="0">
                <a:latin typeface="Univers LT Std 57 Cn"/>
              </a:rPr>
              <a:t>assets</a:t>
            </a:r>
          </a:p>
          <a:p>
            <a:pPr marL="0" indent="0">
              <a:buNone/>
            </a:pPr>
            <a:endParaRPr lang="en-US" i="1" dirty="0"/>
          </a:p>
          <a:p>
            <a:endParaRPr lang="en-US" i="1" dirty="0"/>
          </a:p>
          <a:p>
            <a:pPr lvl="1"/>
            <a:endParaRPr lang="en-US" i="1" dirty="0"/>
          </a:p>
        </p:txBody>
      </p:sp>
    </p:spTree>
    <p:extLst>
      <p:ext uri="{BB962C8B-B14F-4D97-AF65-F5344CB8AC3E}">
        <p14:creationId xmlns:p14="http://schemas.microsoft.com/office/powerpoint/2010/main" val="23250261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002A80-AB80-4F0B-94F4-94BC5E5F35AD}"/>
              </a:ext>
            </a:extLst>
          </p:cNvPr>
          <p:cNvSpPr>
            <a:spLocks noGrp="1"/>
          </p:cNvSpPr>
          <p:nvPr>
            <p:ph type="title"/>
          </p:nvPr>
        </p:nvSpPr>
        <p:spPr/>
        <p:txBody>
          <a:bodyPr/>
          <a:lstStyle/>
          <a:p>
            <a:r>
              <a:rPr lang="en-US" dirty="0"/>
              <a:t>CAPM is Derived from Markowitz MPT</a:t>
            </a:r>
          </a:p>
        </p:txBody>
      </p:sp>
      <p:sp>
        <p:nvSpPr>
          <p:cNvPr id="3" name="Content Placeholder 2">
            <a:extLst>
              <a:ext uri="{FF2B5EF4-FFF2-40B4-BE49-F238E27FC236}">
                <a16:creationId xmlns:a16="http://schemas.microsoft.com/office/drawing/2014/main" xmlns="" id="{76204A62-E626-4070-8C1B-24B9848978A5}"/>
              </a:ext>
            </a:extLst>
          </p:cNvPr>
          <p:cNvSpPr>
            <a:spLocks noGrp="1"/>
          </p:cNvSpPr>
          <p:nvPr>
            <p:ph idx="1"/>
          </p:nvPr>
        </p:nvSpPr>
        <p:spPr/>
        <p:txBody>
          <a:bodyPr/>
          <a:lstStyle/>
          <a:p>
            <a:r>
              <a:rPr lang="en-US" sz="2000" dirty="0"/>
              <a:t>With some additional assumptions, the CAPM can be derived MPT (Markowitz, 1952)</a:t>
            </a:r>
          </a:p>
          <a:p>
            <a:pPr lvl="1"/>
            <a:r>
              <a:rPr lang="en-US" dirty="0"/>
              <a:t>This means that CAPM also embeds some of the assumptions of MPT including that the security returns are effectively random walk where portfolio returns are normally distributed and serially uncorrelated. </a:t>
            </a:r>
          </a:p>
          <a:p>
            <a:r>
              <a:rPr lang="en-US" sz="2000" dirty="0"/>
              <a:t>Long term studies of equity returns such as Dimson, Marsh and Staunton (2014) illustrate that this assumption confounded by rare but large events. </a:t>
            </a:r>
          </a:p>
          <a:p>
            <a:pPr lvl="1"/>
            <a:r>
              <a:rPr lang="en-US" dirty="0"/>
              <a:t>At the global level we might consider World War I, the Spanish Flu pandemic (1918), the 1929 Crash and subsequent Great Depression, World War II, the Global Financial Crisis (2007-2010),  and the current Coronavirus pandemic.  Six “large” events over roughly a century. </a:t>
            </a:r>
          </a:p>
          <a:p>
            <a:pPr lvl="1"/>
            <a:r>
              <a:rPr lang="en-US" dirty="0"/>
              <a:t>There are numerous example of national financial collapse such as Russia (1917), Germany (1930s) China (1948), Mexico (1982), Russia (1997), Zimbabwe (2008), Venezuela (now) </a:t>
            </a:r>
          </a:p>
          <a:p>
            <a:endParaRPr lang="en-US" sz="2000" dirty="0"/>
          </a:p>
        </p:txBody>
      </p:sp>
    </p:spTree>
    <p:extLst>
      <p:ext uri="{BB962C8B-B14F-4D97-AF65-F5344CB8AC3E}">
        <p14:creationId xmlns:p14="http://schemas.microsoft.com/office/powerpoint/2010/main" val="1274753207"/>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crudNorthfieldTemplate</Template>
  <TotalTime>11880</TotalTime>
  <Words>2639</Words>
  <Application>Microsoft Office PowerPoint</Application>
  <PresentationFormat>On-screen Show (4:3)</PresentationFormat>
  <Paragraphs>751</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Presentation2</vt:lpstr>
      <vt:lpstr>How the Pandemic Taught Us to Turn Smart Beta into Real Alpha Forthcoming in Journal of Asset Management</vt:lpstr>
      <vt:lpstr>Introduction</vt:lpstr>
      <vt:lpstr>Historical Features We Want to Explain</vt:lpstr>
      <vt:lpstr>Distinct Semantics of Factor Returns </vt:lpstr>
      <vt:lpstr>Capital Asset Pricing Model (Sharpe, 1964)</vt:lpstr>
      <vt:lpstr>Criticism of CAPM </vt:lpstr>
      <vt:lpstr>An Explanation of the Flatter SML </vt:lpstr>
      <vt:lpstr>Other Versions of CAPM </vt:lpstr>
      <vt:lpstr>CAPM is Derived from Markowitz MPT</vt:lpstr>
      <vt:lpstr>Catastrophe Bonds and Lottery Tickets</vt:lpstr>
      <vt:lpstr>Patching CAPM for Higher Moments</vt:lpstr>
      <vt:lpstr>The Answer is Always Six</vt:lpstr>
      <vt:lpstr>An Alternative Approach</vt:lpstr>
      <vt:lpstr>Bankruptcy Risk</vt:lpstr>
      <vt:lpstr>Northfield US Fundamental Model </vt:lpstr>
      <vt:lpstr>Fundamental Model Formulation</vt:lpstr>
      <vt:lpstr>Reordered US Fundamental Model</vt:lpstr>
      <vt:lpstr>Empirical Analysis</vt:lpstr>
      <vt:lpstr>Empirical Analysis Discussion </vt:lpstr>
      <vt:lpstr>Discussion of Other Factor Alphas</vt:lpstr>
      <vt:lpstr>Now Re-Estimate the Entire Model  </vt:lpstr>
      <vt:lpstr>Real Alpha Outcomes for 1990/2000-2020  </vt:lpstr>
      <vt:lpstr>Factor Outcomes by Decade: 1990s</vt:lpstr>
      <vt:lpstr>Factor Outcomes By Decade: 2000s</vt:lpstr>
      <vt:lpstr>Factor Outcomes By Decades: 2010s</vt:lpstr>
      <vt:lpstr>Conclusions   </vt:lpstr>
    </vt:vector>
  </TitlesOfParts>
  <Company>Northfield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Falling into a Trap of Your Own Making: Asset Allocation and Portfolio Construction for Pension Funds Experiencing Cash Outflows</dc:title>
  <dc:creator>dan@northinfo.com</dc:creator>
  <cp:lastModifiedBy>Dan</cp:lastModifiedBy>
  <cp:revision>380</cp:revision>
  <dcterms:created xsi:type="dcterms:W3CDTF">2005-07-07T18:31:04Z</dcterms:created>
  <dcterms:modified xsi:type="dcterms:W3CDTF">2020-10-30T18:14:26Z</dcterms:modified>
</cp:coreProperties>
</file>