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19" r:id="rId2"/>
    <p:sldId id="2020" r:id="rId3"/>
    <p:sldId id="1986" r:id="rId4"/>
    <p:sldId id="1987" r:id="rId5"/>
    <p:sldId id="2021" r:id="rId6"/>
    <p:sldId id="2022" r:id="rId7"/>
    <p:sldId id="2023" r:id="rId8"/>
    <p:sldId id="2029" r:id="rId9"/>
    <p:sldId id="2033" r:id="rId10"/>
    <p:sldId id="2031" r:id="rId11"/>
    <p:sldId id="2024" r:id="rId12"/>
    <p:sldId id="2034" r:id="rId13"/>
    <p:sldId id="2025" r:id="rId14"/>
    <p:sldId id="2026" r:id="rId15"/>
    <p:sldId id="2027" r:id="rId16"/>
    <p:sldId id="2028" r:id="rId17"/>
    <p:sldId id="2030" r:id="rId18"/>
    <p:sldId id="2032" r:id="rId19"/>
    <p:sldId id="2017" r:id="rId20"/>
    <p:sldId id="1258" r:id="rId21"/>
    <p:sldId id="1935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4E14"/>
    <a:srgbClr val="EA2D2E"/>
    <a:srgbClr val="9A0002"/>
    <a:srgbClr val="C1C1C1"/>
    <a:srgbClr val="F93110"/>
    <a:srgbClr val="9D6464"/>
    <a:srgbClr val="033057"/>
    <a:srgbClr val="000000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8" autoAdjust="0"/>
    <p:restoredTop sz="92503" autoAdjust="0"/>
  </p:normalViewPr>
  <p:slideViewPr>
    <p:cSldViewPr snapToGrid="0">
      <p:cViewPr varScale="1">
        <p:scale>
          <a:sx n="106" d="100"/>
          <a:sy n="106" d="100"/>
        </p:scale>
        <p:origin x="19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58F3762-1E67-4AF7-B67B-1806348FF0E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81D2287-760D-409C-AEAC-03011AE0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0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haven’t been paying attention, perhaps you missed the SEC’s new Marketing Rules, that go into effect this coming November. What impact will they have? MAJOR!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00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HUGE. Here-to-fore, you didn’t have to abide by the advertising rules. Now you must.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7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HUGE. Here-to-fore, you didn’t have to abide by the advertising rules. Now you must.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75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8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who we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FAB68-281C-4536-91EB-1665462F25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19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FAB68-281C-4536-91EB-1665462F25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0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30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2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HUGE. Here-to-fore, you didn’t have to abide by the advertising rules. Now you must.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2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HUGE. Here-to-fore, you didn’t have to abide by the advertising rules. Now you must.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0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HUGE. Here-to-fore, you didn’t have to abide by the advertising rules. Now you must.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87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HUGE. Here-to-fore, you didn’t have to abide by the advertising rules. Now you must.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41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HUGE. Here-to-fore, you didn’t have to abide by the advertising rules. Now you must.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34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HUGE. Here-to-fore, you didn’t have to abide by the advertising rules. Now you must.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2287-760D-409C-AEAC-03011AE0BA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9695-36F7-A303-ADD7-CE16968E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F253D-92DF-2CD9-2FD1-9BBE8B439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047FF-D13F-D68D-C075-5AA7671F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16B7-B834-1EC3-841A-28E70C19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A8BDB-056F-CE1B-C7E1-CFB88D2E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402A-27D3-3094-BE6F-F87E28ED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B1F03-82EC-23AA-9003-BE837D0A5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3A085-3B59-67E1-6131-64AE7A67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03F8E-84E0-3D35-C401-CB8499DA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C338A-55D2-0248-FFB0-464526E6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1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02A75B-1A56-48BC-08FD-4B2D434D4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9E33E-D0BB-C844-662D-A81C07759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C30B-1B92-577F-B642-830BF948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7F9FE-EAA0-635A-B53C-CCA3C6FF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58253-22A6-0481-4EEA-DF287D79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5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F1B4-360F-195F-AF9E-F4A2B1B4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91018-C4C5-D345-5DE3-209F73833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2F261-9402-4B71-2B87-C90CBA72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2F18F-4D20-5833-62D7-63B2154D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5957A-4B50-8B36-C2F4-89AEDA99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4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FFE7-708D-EDE6-6F94-96805417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885BC-DE57-1668-0DB9-62AF19EB4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AAFDC-B894-F37E-2659-EC6C17E5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AC92A-3B35-9490-AF92-FD3EC7F76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317E0-A62D-9D84-1E4A-0DABE796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D4379-AC1C-7979-4DB7-27A5AD8FB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3DEEC-EC81-6B2F-CB55-A12E5FABC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D57F4-D014-47C1-B27B-3A4810F87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1A596-BBBE-638D-9498-4003F799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CF7E2-4807-B78C-173B-5F54604E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465A6-8D91-E4B2-3BCA-1762885B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C136-51A4-339C-869F-6A8BFFD4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DFAF-A152-B701-2D0F-8E45868C1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55E3F-5790-8F8F-5EA6-6FBDFBB72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9765-A885-DFA8-B2EC-0ACF27E8B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83AEB2-2EBE-6D98-9D7E-87806C8BF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E8573-861E-9EFF-FBA4-E2E96151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2578B-3C5E-0211-08DF-9572A684D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76FE12-FE66-F89F-A3F6-9E8E881C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2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3D18-C8F1-D5EE-D9AF-C68B9D70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1A029-E633-DD01-DC14-DB1D25B4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9C8A1-E67A-BFE0-9CF7-E7139CFD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6EA14-28C2-9481-49BF-AE1160EC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1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0C0659-BBFA-4323-F4B4-91216426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09D48-E3BB-046F-8632-485D78D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AF0D6-B30B-1B76-1F05-D80DEA67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0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2EAD4-2769-FA9B-F36B-E672F3BB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17DC1-D9D0-BD5E-ACDD-589CAD4BA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06768-809B-B172-7BE3-76EF4990F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19E59-CF6D-2BC8-DCA7-0A98F306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E4D41-FDA7-49D9-DB84-A665336C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8D200-654C-8A1B-7743-1BFE525F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1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FCFDD-8CC4-4B24-9A5D-2C61566A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840BBB-4623-FEFE-A5D0-FB6814ECC6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ED462-F826-BCC8-4AAC-5F3CFAF1D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5437C-8E66-EB0B-9D32-E5C75A3E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DA132-DDF2-46CC-E228-01B8543E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9E9A2-13E4-DC55-CB5A-05DA22B5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4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5B6BC6-DD77-C801-6FF9-5B824119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1D65C-45E8-BD7E-B6DE-6CDD4B048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A4665-2CFE-54FC-7867-33F94D128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184A-67C9-4FEB-9733-9E25924AC8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0064-2AE1-479B-6402-D1108B411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47DC0-13C6-9010-05AB-7E30490DC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3D97C-BA73-4275-B38F-E6A9BB6E4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8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0F959-AC55-D158-2470-642B8E805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F153C0-2DCC-CFBA-3B39-2D12867FFDEF}"/>
              </a:ext>
            </a:extLst>
          </p:cNvPr>
          <p:cNvSpPr txBox="1"/>
          <p:nvPr/>
        </p:nvSpPr>
        <p:spPr>
          <a:xfrm>
            <a:off x="533400" y="5461000"/>
            <a:ext cx="783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David D. Spaulding, DPS, CIPM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 SEC’s New Marketing Rules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Spring 2022 Performance Measurement Forum</a:t>
            </a:r>
          </a:p>
        </p:txBody>
      </p:sp>
    </p:spTree>
    <p:extLst>
      <p:ext uri="{BB962C8B-B14F-4D97-AF65-F5344CB8AC3E}">
        <p14:creationId xmlns:p14="http://schemas.microsoft.com/office/powerpoint/2010/main" val="883164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ECF18-E9B2-C723-E1C3-29F253DD0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160F60A-393C-6A9E-6AA6-5FCFA533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DEC86C-D683-FBFF-486C-381061E4A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10</a:t>
            </a:fld>
            <a:endParaRPr lang="en-US" dirty="0">
              <a:solidFill>
                <a:srgbClr val="0224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5DA6F-C049-A29D-6F68-D49997484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2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A593EA-2CE3-B232-DA06-515D62497A41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16881-6D34-C195-238A-086B56D5FF2F}"/>
              </a:ext>
            </a:extLst>
          </p:cNvPr>
          <p:cNvSpPr txBox="1"/>
          <p:nvPr/>
        </p:nvSpPr>
        <p:spPr>
          <a:xfrm>
            <a:off x="45234" y="252539"/>
            <a:ext cx="120269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A0002"/>
                </a:solidFill>
                <a:latin typeface="Comic Sans MS" panose="030F0702030302020204" pitchFamily="66" charset="0"/>
              </a:rPr>
              <a:t>Impact on attribution &amp; risk?</a:t>
            </a:r>
          </a:p>
          <a:p>
            <a:endParaRPr lang="en-US" sz="1200" b="1" dirty="0">
              <a:solidFill>
                <a:srgbClr val="9A0002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That is, if you report attribution in your GIPS reports and/or pitch book, must you show it both gross and net?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What about risk measures?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And, what about risk-adjusted returns?</a:t>
            </a:r>
          </a:p>
        </p:txBody>
      </p:sp>
    </p:spTree>
    <p:extLst>
      <p:ext uri="{BB962C8B-B14F-4D97-AF65-F5344CB8AC3E}">
        <p14:creationId xmlns:p14="http://schemas.microsoft.com/office/powerpoint/2010/main" val="208411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ECF18-E9B2-C723-E1C3-29F253DD0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160F60A-393C-6A9E-6AA6-5FCFA533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DEC86C-D683-FBFF-486C-381061E4A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11</a:t>
            </a:fld>
            <a:endParaRPr lang="en-US" dirty="0">
              <a:solidFill>
                <a:srgbClr val="0224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5DA6F-C049-A29D-6F68-D49997484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2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A593EA-2CE3-B232-DA06-515D62497A41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16881-6D34-C195-238A-086B56D5FF2F}"/>
              </a:ext>
            </a:extLst>
          </p:cNvPr>
          <p:cNvSpPr txBox="1"/>
          <p:nvPr/>
        </p:nvSpPr>
        <p:spPr>
          <a:xfrm>
            <a:off x="45234" y="252539"/>
            <a:ext cx="1202690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A0002"/>
                </a:solidFill>
                <a:latin typeface="Comic Sans MS" panose="030F0702030302020204" pitchFamily="66" charset="0"/>
              </a:rPr>
              <a:t>Annualized returns make an appearance</a:t>
            </a:r>
          </a:p>
          <a:p>
            <a:endParaRPr lang="en-US" sz="1200" b="1" dirty="0">
              <a:solidFill>
                <a:srgbClr val="9A0002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Must include 1-, 5-, and 10-year annualized returns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A0002"/>
                </a:solidFill>
                <a:latin typeface="Comic Sans MS" panose="030F0702030302020204" pitchFamily="66" charset="0"/>
              </a:rPr>
              <a:t>What if have &gt; 1 &lt; 5; &gt; 5 &lt; 10?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Must returns be </a:t>
            </a:r>
            <a:r>
              <a:rPr lang="en-US" sz="3600" b="1" u="sng" dirty="0">
                <a:solidFill>
                  <a:srgbClr val="9A0002"/>
                </a:solidFill>
                <a:latin typeface="Comic Sans MS" panose="030F0702030302020204" pitchFamily="66" charset="0"/>
              </a:rPr>
              <a:t>in</a:t>
            </a: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 the GIPS report, if they’re in the “pitch book”?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For a firm coming into compliance, w/&gt;10 years history, who only wants to bring 5 into compliance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A0002"/>
                </a:solidFill>
                <a:latin typeface="Comic Sans MS" panose="030F0702030302020204" pitchFamily="66" charset="0"/>
              </a:rPr>
              <a:t>Must they still show 10-year annualized return?</a:t>
            </a:r>
          </a:p>
        </p:txBody>
      </p:sp>
    </p:spTree>
    <p:extLst>
      <p:ext uri="{BB962C8B-B14F-4D97-AF65-F5344CB8AC3E}">
        <p14:creationId xmlns:p14="http://schemas.microsoft.com/office/powerpoint/2010/main" val="127836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ECF18-E9B2-C723-E1C3-29F253DD0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160F60A-393C-6A9E-6AA6-5FCFA533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DEC86C-D683-FBFF-486C-381061E4A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12</a:t>
            </a:fld>
            <a:endParaRPr lang="en-US" dirty="0">
              <a:solidFill>
                <a:srgbClr val="0224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5DA6F-C049-A29D-6F68-D49997484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2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A593EA-2CE3-B232-DA06-515D62497A41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16881-6D34-C195-238A-086B56D5FF2F}"/>
              </a:ext>
            </a:extLst>
          </p:cNvPr>
          <p:cNvSpPr txBox="1"/>
          <p:nvPr/>
        </p:nvSpPr>
        <p:spPr>
          <a:xfrm>
            <a:off x="45234" y="252539"/>
            <a:ext cx="120269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A0002"/>
                </a:solidFill>
                <a:latin typeface="Comic Sans MS" panose="030F0702030302020204" pitchFamily="66" charset="0"/>
              </a:rPr>
              <a:t>Carve-outs = Extracted Performance</a:t>
            </a:r>
          </a:p>
          <a:p>
            <a:endParaRPr lang="en-US" sz="1200" b="1" dirty="0">
              <a:solidFill>
                <a:srgbClr val="9A0002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Firms that use carve-outs must either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A0002"/>
                </a:solidFill>
                <a:latin typeface="Comic Sans MS" panose="030F0702030302020204" pitchFamily="66" charset="0"/>
              </a:rPr>
              <a:t>Provide the performance of the portfolio from which the information was extracted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A0002"/>
                </a:solidFill>
                <a:latin typeface="Comic Sans MS" panose="030F0702030302020204" pitchFamily="66" charset="0"/>
              </a:rPr>
              <a:t>Or offer to provide it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A0002"/>
                </a:solidFill>
                <a:latin typeface="Comic Sans MS" panose="030F0702030302020204" pitchFamily="66" charset="0"/>
              </a:rPr>
              <a:t>P&amp;P and Composite Reports will need to reflect this.</a:t>
            </a:r>
          </a:p>
        </p:txBody>
      </p:sp>
    </p:spTree>
    <p:extLst>
      <p:ext uri="{BB962C8B-B14F-4D97-AF65-F5344CB8AC3E}">
        <p14:creationId xmlns:p14="http://schemas.microsoft.com/office/powerpoint/2010/main" val="207231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1CA18-88AF-FB6A-DE97-EEAB41E0D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36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1165D-5767-353D-4B29-6A1134B55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2CDE006-E000-14EF-AF8A-A0EBBDFE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9064C8E-CDCE-490F-86C6-19F00CDDF61E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13</a:t>
            </a:fld>
            <a:endParaRPr lang="en-US" dirty="0">
              <a:solidFill>
                <a:srgbClr val="022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66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1CA18-88AF-FB6A-DE97-EEAB41E0D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36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1165D-5767-353D-4B29-6A1134B55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2CDE006-E000-14EF-AF8A-A0EBBDFE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9064C8E-CDCE-490F-86C6-19F00CDDF61E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14</a:t>
            </a:fld>
            <a:endParaRPr lang="en-US" dirty="0">
              <a:solidFill>
                <a:srgbClr val="02245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97DAD-37C1-0247-0F31-EADE35B982EA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776F6-9D35-7BF1-A410-E9CEB8E80148}"/>
              </a:ext>
            </a:extLst>
          </p:cNvPr>
          <p:cNvSpPr txBox="1"/>
          <p:nvPr/>
        </p:nvSpPr>
        <p:spPr>
          <a:xfrm>
            <a:off x="45234" y="252539"/>
            <a:ext cx="1202690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EA2D2E"/>
                </a:solidFill>
                <a:latin typeface="Comic Sans MS" panose="030F0702030302020204" pitchFamily="66" charset="0"/>
              </a:rPr>
              <a:t>Hypothetical Performance</a:t>
            </a:r>
          </a:p>
          <a:p>
            <a:endParaRPr lang="en-US" sz="1200" b="1" dirty="0">
              <a:solidFill>
                <a:srgbClr val="EA2D2E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A2D2E"/>
                </a:solidFill>
                <a:latin typeface="Comic Sans MS" panose="030F0702030302020204" pitchFamily="66" charset="0"/>
              </a:rPr>
              <a:t>This includes: model, back-tested, carve-outs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A2D2E"/>
                </a:solidFill>
                <a:latin typeface="Comic Sans MS" panose="030F0702030302020204" pitchFamily="66" charset="0"/>
              </a:rPr>
              <a:t>Cannot show unless the recipient is sophisticated enough to be able to evaluate the risks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A2D2E"/>
                </a:solidFill>
                <a:latin typeface="Comic Sans MS" panose="030F0702030302020204" pitchFamily="66" charset="0"/>
              </a:rPr>
              <a:t>If a firm is going to employ them, must have P&amp;P to address their use and how the firm ensures recipients meet this criteria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A2D2E"/>
                </a:solidFill>
                <a:latin typeface="Comic Sans MS" panose="030F0702030302020204" pitchFamily="66" charset="0"/>
              </a:rPr>
              <a:t>This change has a major impact on the 2020 version that re-introduces carve-outs w/allocated cash</a:t>
            </a:r>
          </a:p>
        </p:txBody>
      </p:sp>
    </p:spTree>
    <p:extLst>
      <p:ext uri="{BB962C8B-B14F-4D97-AF65-F5344CB8AC3E}">
        <p14:creationId xmlns:p14="http://schemas.microsoft.com/office/powerpoint/2010/main" val="10563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1CA18-88AF-FB6A-DE97-EEAB41E0D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36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1165D-5767-353D-4B29-6A1134B55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2CDE006-E000-14EF-AF8A-A0EBBDFE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9064C8E-CDCE-490F-86C6-19F00CDDF61E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15</a:t>
            </a:fld>
            <a:endParaRPr lang="en-US" dirty="0">
              <a:solidFill>
                <a:srgbClr val="02245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97DAD-37C1-0247-0F31-EADE35B982EA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776F6-9D35-7BF1-A410-E9CEB8E80148}"/>
              </a:ext>
            </a:extLst>
          </p:cNvPr>
          <p:cNvSpPr txBox="1"/>
          <p:nvPr/>
        </p:nvSpPr>
        <p:spPr>
          <a:xfrm>
            <a:off x="45234" y="252539"/>
            <a:ext cx="1202690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EA2D2E"/>
                </a:solidFill>
                <a:latin typeface="Comic Sans MS" panose="030F0702030302020204" pitchFamily="66" charset="0"/>
              </a:rPr>
              <a:t>Model Performance</a:t>
            </a:r>
          </a:p>
          <a:p>
            <a:endParaRPr lang="en-US" sz="1200" b="1" dirty="0">
              <a:solidFill>
                <a:srgbClr val="EA2D2E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A2D2E"/>
                </a:solidFill>
                <a:latin typeface="Comic Sans MS" panose="030F0702030302020204" pitchFamily="66" charset="0"/>
              </a:rPr>
              <a:t>Some firms rely extensively on the reporting of model returns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A2D2E"/>
                </a:solidFill>
                <a:latin typeface="Comic Sans MS" panose="030F0702030302020204" pitchFamily="66" charset="0"/>
              </a:rPr>
              <a:t>This ability will likely go away for many, many firms</a:t>
            </a:r>
          </a:p>
        </p:txBody>
      </p:sp>
    </p:spTree>
    <p:extLst>
      <p:ext uri="{BB962C8B-B14F-4D97-AF65-F5344CB8AC3E}">
        <p14:creationId xmlns:p14="http://schemas.microsoft.com/office/powerpoint/2010/main" val="68075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1CA18-88AF-FB6A-DE97-EEAB41E0D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36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1165D-5767-353D-4B29-6A1134B55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2CDE006-E000-14EF-AF8A-A0EBBDFE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9064C8E-CDCE-490F-86C6-19F00CDDF61E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16</a:t>
            </a:fld>
            <a:endParaRPr lang="en-US" dirty="0">
              <a:solidFill>
                <a:srgbClr val="02245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97DAD-37C1-0247-0F31-EADE35B982EA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776F6-9D35-7BF1-A410-E9CEB8E80148}"/>
              </a:ext>
            </a:extLst>
          </p:cNvPr>
          <p:cNvSpPr txBox="1"/>
          <p:nvPr/>
        </p:nvSpPr>
        <p:spPr>
          <a:xfrm>
            <a:off x="45234" y="252539"/>
            <a:ext cx="1202690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EA2D2E"/>
                </a:solidFill>
                <a:latin typeface="Comic Sans MS" panose="030F0702030302020204" pitchFamily="66" charset="0"/>
              </a:rPr>
              <a:t>Representative Portfolios</a:t>
            </a:r>
          </a:p>
          <a:p>
            <a:endParaRPr lang="en-US" sz="1200" b="1" dirty="0">
              <a:solidFill>
                <a:srgbClr val="EA2D2E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A2D2E"/>
                </a:solidFill>
                <a:latin typeface="Comic Sans MS" panose="030F0702030302020204" pitchFamily="66" charset="0"/>
              </a:rPr>
              <a:t>Rep portfolios </a:t>
            </a:r>
            <a:r>
              <a:rPr lang="en-US" sz="3600" b="1" u="sng" dirty="0">
                <a:solidFill>
                  <a:srgbClr val="EA2D2E"/>
                </a:solidFill>
                <a:latin typeface="Comic Sans MS" panose="030F0702030302020204" pitchFamily="66" charset="0"/>
              </a:rPr>
              <a:t>can</a:t>
            </a:r>
            <a:r>
              <a:rPr lang="en-US" sz="3600" b="1" dirty="0">
                <a:solidFill>
                  <a:srgbClr val="EA2D2E"/>
                </a:solidFill>
                <a:latin typeface="Comic Sans MS" panose="030F0702030302020204" pitchFamily="66" charset="0"/>
              </a:rPr>
              <a:t> be used, in conjunction w/a composite; but not stand alone</a:t>
            </a:r>
          </a:p>
        </p:txBody>
      </p:sp>
    </p:spTree>
    <p:extLst>
      <p:ext uri="{BB962C8B-B14F-4D97-AF65-F5344CB8AC3E}">
        <p14:creationId xmlns:p14="http://schemas.microsoft.com/office/powerpoint/2010/main" val="508145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D1FD6-27A9-602B-1566-7F3351291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4875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BBB2F36-E7CA-F1CF-D353-C8CD5CA2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6AA01-D481-4CD4-B84D-C60920B4136D}" type="slidenum">
              <a:rPr lang="en-US" smtClean="0"/>
              <a:t>17</a:t>
            </a:fld>
            <a:endParaRPr lang="en-US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407171C-AA6D-2175-34C9-F6CFBA1DE13A}"/>
              </a:ext>
            </a:extLst>
          </p:cNvPr>
          <p:cNvSpPr txBox="1">
            <a:spLocks/>
          </p:cNvSpPr>
          <p:nvPr/>
        </p:nvSpPr>
        <p:spPr>
          <a:xfrm>
            <a:off x="8478720" y="6180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A6AA01-D481-4CD4-B84D-C60920B4136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1FE76-8B3B-D6A6-B999-C94EC8AA8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" y="6072553"/>
            <a:ext cx="12126096" cy="757881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37BED2C-7905-B10C-DD56-A165A4F2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E44BA78-AE1A-C0BF-A2AB-83FC4FB7BB34}"/>
              </a:ext>
            </a:extLst>
          </p:cNvPr>
          <p:cNvSpPr txBox="1">
            <a:spLocks/>
          </p:cNvSpPr>
          <p:nvPr/>
        </p:nvSpPr>
        <p:spPr>
          <a:xfrm>
            <a:off x="8631120" y="6332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17</a:t>
            </a:fld>
            <a:endParaRPr lang="en-US" dirty="0">
              <a:solidFill>
                <a:srgbClr val="02245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3B650-37DC-1E90-10E1-815112877EC5}"/>
              </a:ext>
            </a:extLst>
          </p:cNvPr>
          <p:cNvSpPr txBox="1"/>
          <p:nvPr/>
        </p:nvSpPr>
        <p:spPr>
          <a:xfrm>
            <a:off x="45234" y="252539"/>
            <a:ext cx="1202690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Portability of performance changes?</a:t>
            </a:r>
          </a:p>
          <a:p>
            <a:endParaRPr lang="en-US" sz="1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If the key decision makers of an acquired firm depart, can the acquiring firm continue to show past performance? </a:t>
            </a:r>
          </a:p>
        </p:txBody>
      </p:sp>
    </p:spTree>
    <p:extLst>
      <p:ext uri="{BB962C8B-B14F-4D97-AF65-F5344CB8AC3E}">
        <p14:creationId xmlns:p14="http://schemas.microsoft.com/office/powerpoint/2010/main" val="4168880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5EE61-59B8-CF29-DE4A-78A6D9986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2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76399-1BE2-2D07-473D-8B566D345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16CEDD8-4192-E1EE-3098-B1DCCBEE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BB71C92-31C4-A1BB-5C24-868F314A9E82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18</a:t>
            </a:fld>
            <a:endParaRPr lang="en-US" dirty="0">
              <a:solidFill>
                <a:srgbClr val="022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73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545D4-B30A-D3AC-6B2D-D0E59E913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93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0CC28D-07DB-6BB7-FD09-10C888596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A4A7D09-67D7-F2AB-8266-66CB8D94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551DF73-EF52-E849-BA85-A26BA20F3B35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19</a:t>
            </a:fld>
            <a:endParaRPr lang="en-US" dirty="0">
              <a:solidFill>
                <a:srgbClr val="022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9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ECF9B0-D230-3AE8-8F93-CEDCEE19C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DCBC0A-0E1A-A69B-C88B-817CD96EB0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849CA10-A3E1-E0E2-62D1-4DD2135F6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EE1A50D-68D9-A005-7985-118F1DA5DC22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2</a:t>
            </a:fld>
            <a:endParaRPr lang="en-US" dirty="0">
              <a:solidFill>
                <a:srgbClr val="022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05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5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1"/>
            <a:ext cx="12192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1539" name="TextBox 3"/>
          <p:cNvSpPr txBox="1">
            <a:spLocks noChangeArrowheads="1"/>
          </p:cNvSpPr>
          <p:nvPr/>
        </p:nvSpPr>
        <p:spPr bwMode="auto">
          <a:xfrm>
            <a:off x="5303520" y="3373896"/>
            <a:ext cx="580889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rgbClr val="990033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3333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rgbClr val="008000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738694"/>
                </a:solidFill>
                <a:latin typeface="Comic Sans MS" panose="030F0702030302020204" pitchFamily="66" charset="0"/>
              </a:rPr>
              <a:t>David D. Spaulding, DPS, CIPM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738694"/>
                </a:solidFill>
                <a:latin typeface="Comic Sans MS" panose="030F0702030302020204" pitchFamily="66" charset="0"/>
              </a:rPr>
              <a:t>DSpaulding@SpauldingGrp.com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738694"/>
                </a:solidFill>
                <a:latin typeface="Comic Sans MS" panose="030F0702030302020204" pitchFamily="66" charset="0"/>
              </a:rPr>
              <a:t>www.SpauldingGrp.com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C73C0F-E343-4D8F-919B-2652B9CDF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FBCA824-2677-42B6-8BC0-7DD6D346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FFC8E24-5638-404C-BACB-64D7030D096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20</a:t>
            </a:fld>
            <a:endParaRPr lang="en-US" dirty="0">
              <a:solidFill>
                <a:srgbClr val="022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3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F3B6A0-DE89-46F9-8740-424ADAC30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4399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E39E39-7B39-4E34-A335-8B308744B79A}"/>
              </a:ext>
            </a:extLst>
          </p:cNvPr>
          <p:cNvSpPr/>
          <p:nvPr/>
        </p:nvSpPr>
        <p:spPr>
          <a:xfrm>
            <a:off x="0" y="3830320"/>
            <a:ext cx="12192000" cy="23736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27A651-BB56-4E7E-8B23-50D6E19F7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769" y="5511642"/>
            <a:ext cx="1131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rgbClr val="990033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3333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rgbClr val="008000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990033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www.SpauldingGrp.com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2C5AB-F85A-4598-8348-3ED9DC30D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10" y="1581168"/>
            <a:ext cx="9441497" cy="2249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2C7269-C985-4AB5-A333-BF0F31246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349F6ABE-50E9-4BBD-8AE7-D8D8C46C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DED11CC9-459C-4D7E-940B-B560C69EE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21</a:t>
            </a:fld>
            <a:endParaRPr lang="en-US" dirty="0">
              <a:solidFill>
                <a:srgbClr val="022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5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4EA90-9C4D-4E84-8E26-691B011CA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AF823-709A-4DC0-9DAB-7CC930941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3C5C6F4-63F4-4992-8FD1-5EE997D2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44E5904-114A-423A-86A5-6487966740C1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3</a:t>
            </a:fld>
            <a:endParaRPr lang="en-US" dirty="0">
              <a:solidFill>
                <a:srgbClr val="022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7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4EA90-9C4D-4E84-8E26-691B011CA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AF823-709A-4DC0-9DAB-7CC930941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3C5C6F4-63F4-4992-8FD1-5EE997D2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44E5904-114A-423A-86A5-6487966740C1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4</a:t>
            </a:fld>
            <a:endParaRPr lang="en-US" dirty="0">
              <a:solidFill>
                <a:srgbClr val="02245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EF0870-637D-45E6-BDE0-136020831425}"/>
              </a:ext>
            </a:extLst>
          </p:cNvPr>
          <p:cNvSpPr/>
          <p:nvPr/>
        </p:nvSpPr>
        <p:spPr>
          <a:xfrm>
            <a:off x="0" y="0"/>
            <a:ext cx="12192000" cy="607255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27A31-FDDC-460E-82C2-685B9287F9F2}"/>
              </a:ext>
            </a:extLst>
          </p:cNvPr>
          <p:cNvSpPr txBox="1"/>
          <p:nvPr/>
        </p:nvSpPr>
        <p:spPr>
          <a:xfrm>
            <a:off x="45234" y="252539"/>
            <a:ext cx="120269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35353"/>
                </a:solidFill>
                <a:latin typeface="Comic Sans MS" panose="030F0702030302020204" pitchFamily="66" charset="0"/>
              </a:rPr>
              <a:t>Agenda</a:t>
            </a:r>
          </a:p>
          <a:p>
            <a:endParaRPr lang="en-US" sz="1200" b="1" dirty="0">
              <a:solidFill>
                <a:srgbClr val="535353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535353"/>
                </a:solidFill>
                <a:latin typeface="Comic Sans MS" panose="030F0702030302020204" pitchFamily="66" charset="0"/>
              </a:rPr>
              <a:t>We’ll go through some of the most significant changes, and discuss how you are responding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535353"/>
                </a:solidFill>
                <a:latin typeface="Comic Sans MS" panose="030F0702030302020204" pitchFamily="66" charset="0"/>
              </a:rPr>
              <a:t>As well as address any questions you might have</a:t>
            </a:r>
          </a:p>
        </p:txBody>
      </p:sp>
    </p:spTree>
    <p:extLst>
      <p:ext uri="{BB962C8B-B14F-4D97-AF65-F5344CB8AC3E}">
        <p14:creationId xmlns:p14="http://schemas.microsoft.com/office/powerpoint/2010/main" val="41488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A6290-5E23-101A-7723-AF81F3BA3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47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5ECF18-E9B2-C723-E1C3-29F253DD0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160F60A-393C-6A9E-6AA6-5FCFA533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DEC86C-D683-FBFF-486C-381061E4A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5</a:t>
            </a:fld>
            <a:endParaRPr lang="en-US" dirty="0">
              <a:solidFill>
                <a:srgbClr val="02245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58EE56-DCF8-D841-D74E-49DA8D478815}"/>
              </a:ext>
            </a:extLst>
          </p:cNvPr>
          <p:cNvSpPr/>
          <p:nvPr/>
        </p:nvSpPr>
        <p:spPr>
          <a:xfrm>
            <a:off x="1874067" y="706170"/>
            <a:ext cx="7804087" cy="200987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7A669-3E25-633C-D60A-F5F1EA5E9632}"/>
              </a:ext>
            </a:extLst>
          </p:cNvPr>
          <p:cNvSpPr txBox="1"/>
          <p:nvPr/>
        </p:nvSpPr>
        <p:spPr>
          <a:xfrm>
            <a:off x="2061172" y="882709"/>
            <a:ext cx="76169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Your GIPS reports are now </a:t>
            </a:r>
            <a:r>
              <a:rPr lang="en-US" sz="6000" b="1" dirty="0">
                <a:latin typeface="Comic Sans MS" panose="030F0702030302020204" pitchFamily="66" charset="0"/>
              </a:rPr>
              <a:t>advertisements! </a:t>
            </a:r>
          </a:p>
        </p:txBody>
      </p:sp>
    </p:spTree>
    <p:extLst>
      <p:ext uri="{BB962C8B-B14F-4D97-AF65-F5344CB8AC3E}">
        <p14:creationId xmlns:p14="http://schemas.microsoft.com/office/powerpoint/2010/main" val="25223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ECF18-E9B2-C723-E1C3-29F253DD0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160F60A-393C-6A9E-6AA6-5FCFA533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DEC86C-D683-FBFF-486C-381061E4A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6</a:t>
            </a:fld>
            <a:endParaRPr lang="en-US" dirty="0">
              <a:solidFill>
                <a:srgbClr val="0224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5DA6F-C049-A29D-6F68-D49997484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9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ECF18-E9B2-C723-E1C3-29F253DD0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160F60A-393C-6A9E-6AA6-5FCFA533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DEC86C-D683-FBFF-486C-381061E4A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7</a:t>
            </a:fld>
            <a:endParaRPr lang="en-US" dirty="0">
              <a:solidFill>
                <a:srgbClr val="0224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5DA6F-C049-A29D-6F68-D49997484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2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A593EA-2CE3-B232-DA06-515D62497A41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16881-6D34-C195-238A-086B56D5FF2F}"/>
              </a:ext>
            </a:extLst>
          </p:cNvPr>
          <p:cNvSpPr txBox="1"/>
          <p:nvPr/>
        </p:nvSpPr>
        <p:spPr>
          <a:xfrm>
            <a:off x="45234" y="252539"/>
            <a:ext cx="120269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9A0002"/>
                </a:solidFill>
                <a:latin typeface="Comic Sans MS" panose="030F0702030302020204" pitchFamily="66" charset="0"/>
              </a:rPr>
              <a:t>The concept of one-on-one goes away</a:t>
            </a:r>
          </a:p>
          <a:p>
            <a:endParaRPr lang="en-US" sz="1200" b="1" dirty="0">
              <a:solidFill>
                <a:srgbClr val="9A0002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Must report NOF returns w/= prominence to GOF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A0002"/>
                </a:solidFill>
                <a:latin typeface="Comic Sans MS" panose="030F0702030302020204" pitchFamily="66" charset="0"/>
              </a:rPr>
              <a:t>You may have noticed the 2020 version of GIPS recommends showing both GOF &amp; NOF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Must adhere to all SEC advertising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90151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ECF18-E9B2-C723-E1C3-29F253DD0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160F60A-393C-6A9E-6AA6-5FCFA533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DEC86C-D683-FBFF-486C-381061E4A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8</a:t>
            </a:fld>
            <a:endParaRPr lang="en-US" dirty="0">
              <a:solidFill>
                <a:srgbClr val="0224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5DA6F-C049-A29D-6F68-D49997484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2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A593EA-2CE3-B232-DA06-515D62497A41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16881-6D34-C195-238A-086B56D5FF2F}"/>
              </a:ext>
            </a:extLst>
          </p:cNvPr>
          <p:cNvSpPr txBox="1"/>
          <p:nvPr/>
        </p:nvSpPr>
        <p:spPr>
          <a:xfrm>
            <a:off x="45234" y="252539"/>
            <a:ext cx="1202690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9A0002"/>
                </a:solidFill>
                <a:latin typeface="Comic Sans MS" panose="030F0702030302020204" pitchFamily="66" charset="0"/>
              </a:rPr>
              <a:t>Inclusion of transaction costs</a:t>
            </a:r>
          </a:p>
          <a:p>
            <a:endParaRPr lang="en-US" sz="1200" b="1" dirty="0">
              <a:solidFill>
                <a:srgbClr val="9A0002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SEC doesn’t care if GOF and NOF returns are net of transaction costs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This means you need to say whether they are</a:t>
            </a:r>
          </a:p>
        </p:txBody>
      </p:sp>
    </p:spTree>
    <p:extLst>
      <p:ext uri="{BB962C8B-B14F-4D97-AF65-F5344CB8AC3E}">
        <p14:creationId xmlns:p14="http://schemas.microsoft.com/office/powerpoint/2010/main" val="113386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ECF18-E9B2-C723-E1C3-29F253DD0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" y="6072553"/>
            <a:ext cx="12146765" cy="75788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160F60A-393C-6A9E-6AA6-5FCFA533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9120" y="63329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22451"/>
                </a:solidFill>
              </a:rPr>
              <a:t>Copyright ©2022 The Spaulding Group, Inc.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DEC86C-D683-FBFF-486C-381061E4AC0B}"/>
              </a:ext>
            </a:extLst>
          </p:cNvPr>
          <p:cNvSpPr txBox="1">
            <a:spLocks/>
          </p:cNvSpPr>
          <p:nvPr/>
        </p:nvSpPr>
        <p:spPr>
          <a:xfrm>
            <a:off x="10624456" y="6332910"/>
            <a:ext cx="749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4A6F5-173D-4FEC-8D05-1C78D471A88E}" type="slidenum">
              <a:rPr lang="en-US" smtClean="0">
                <a:solidFill>
                  <a:srgbClr val="022451"/>
                </a:solidFill>
              </a:rPr>
              <a:pPr/>
              <a:t>9</a:t>
            </a:fld>
            <a:endParaRPr lang="en-US" dirty="0">
              <a:solidFill>
                <a:srgbClr val="0224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5DA6F-C049-A29D-6F68-D49997484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2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A593EA-2CE3-B232-DA06-515D62497A41}"/>
              </a:ext>
            </a:extLst>
          </p:cNvPr>
          <p:cNvSpPr/>
          <p:nvPr/>
        </p:nvSpPr>
        <p:spPr>
          <a:xfrm>
            <a:off x="0" y="-1"/>
            <a:ext cx="12192000" cy="60725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16881-6D34-C195-238A-086B56D5FF2F}"/>
              </a:ext>
            </a:extLst>
          </p:cNvPr>
          <p:cNvSpPr txBox="1"/>
          <p:nvPr/>
        </p:nvSpPr>
        <p:spPr>
          <a:xfrm>
            <a:off x="45234" y="252539"/>
            <a:ext cx="1202690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NOF returns using actual fees if the composite includes non-fee paying accts</a:t>
            </a:r>
          </a:p>
          <a:p>
            <a:endParaRPr lang="en-US" sz="1200" b="1" dirty="0">
              <a:solidFill>
                <a:srgbClr val="9A0002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GIPS requires firms to show % of assets held by non-fee paying accounts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SEC requires firms to use model fees to derive NOF returns for these accounts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9A0002"/>
                </a:solidFill>
                <a:latin typeface="Comic Sans MS" panose="030F0702030302020204" pitchFamily="66" charset="0"/>
              </a:rPr>
              <a:t>As w/other aspects of the SEC rules, are the software vendors ready to support these changes?</a:t>
            </a:r>
          </a:p>
        </p:txBody>
      </p:sp>
    </p:spTree>
    <p:extLst>
      <p:ext uri="{BB962C8B-B14F-4D97-AF65-F5344CB8AC3E}">
        <p14:creationId xmlns:p14="http://schemas.microsoft.com/office/powerpoint/2010/main" val="288903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902</Words>
  <Application>Microsoft Office PowerPoint</Application>
  <PresentationFormat>Widescreen</PresentationFormat>
  <Paragraphs>134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Spaulding</dc:creator>
  <cp:lastModifiedBy>David Spaulding</cp:lastModifiedBy>
  <cp:revision>45</cp:revision>
  <cp:lastPrinted>2022-05-17T13:53:51Z</cp:lastPrinted>
  <dcterms:created xsi:type="dcterms:W3CDTF">2022-05-14T14:13:16Z</dcterms:created>
  <dcterms:modified xsi:type="dcterms:W3CDTF">2022-05-20T13:35:23Z</dcterms:modified>
</cp:coreProperties>
</file>