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4" r:id="rId3"/>
  </p:sldMasterIdLst>
  <p:notesMasterIdLst>
    <p:notesMasterId r:id="rId29"/>
  </p:notesMasterIdLst>
  <p:sldIdLst>
    <p:sldId id="256" r:id="rId4"/>
    <p:sldId id="257" r:id="rId5"/>
    <p:sldId id="269" r:id="rId6"/>
    <p:sldId id="258" r:id="rId7"/>
    <p:sldId id="564" r:id="rId8"/>
    <p:sldId id="565" r:id="rId9"/>
    <p:sldId id="270" r:id="rId10"/>
    <p:sldId id="259" r:id="rId11"/>
    <p:sldId id="260" r:id="rId12"/>
    <p:sldId id="810" r:id="rId13"/>
    <p:sldId id="566" r:id="rId14"/>
    <p:sldId id="261" r:id="rId15"/>
    <p:sldId id="797" r:id="rId16"/>
    <p:sldId id="811" r:id="rId17"/>
    <p:sldId id="262" r:id="rId18"/>
    <p:sldId id="813" r:id="rId19"/>
    <p:sldId id="812" r:id="rId20"/>
    <p:sldId id="814" r:id="rId21"/>
    <p:sldId id="264" r:id="rId22"/>
    <p:sldId id="815" r:id="rId23"/>
    <p:sldId id="818" r:id="rId24"/>
    <p:sldId id="816" r:id="rId25"/>
    <p:sldId id="817" r:id="rId26"/>
    <p:sldId id="267" r:id="rId27"/>
    <p:sldId id="268" r:id="rId28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4" d="100"/>
          <a:sy n="54" d="100"/>
        </p:scale>
        <p:origin x="105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un Muralidhar" userId="4ae5fadace20dcfa" providerId="LiveId" clId="{EE67E382-1E6D-4C3A-B03C-510E93F1BBEA}"/>
    <pc:docChg chg="undo custSel addSld delSld modSld sldOrd">
      <pc:chgData name="Arun Muralidhar" userId="4ae5fadace20dcfa" providerId="LiveId" clId="{EE67E382-1E6D-4C3A-B03C-510E93F1BBEA}" dt="2026-06-01T11:44:12.359" v="2542" actId="255"/>
      <pc:docMkLst>
        <pc:docMk/>
      </pc:docMkLst>
      <pc:sldChg chg="modSp mod">
        <pc:chgData name="Arun Muralidhar" userId="4ae5fadace20dcfa" providerId="LiveId" clId="{EE67E382-1E6D-4C3A-B03C-510E93F1BBEA}" dt="2026-05-15T13:13:07.356" v="2424" actId="20577"/>
        <pc:sldMkLst>
          <pc:docMk/>
          <pc:sldMk cId="0" sldId="256"/>
        </pc:sldMkLst>
        <pc:spChg chg="mod">
          <ac:chgData name="Arun Muralidhar" userId="4ae5fadace20dcfa" providerId="LiveId" clId="{EE67E382-1E6D-4C3A-B03C-510E93F1BBEA}" dt="2026-05-15T13:13:07.356" v="2424" actId="20577"/>
          <ac:spMkLst>
            <pc:docMk/>
            <pc:sldMk cId="0" sldId="256"/>
            <ac:spMk id="18" creationId="{00000000-0000-0000-0000-000000000000}"/>
          </ac:spMkLst>
        </pc:spChg>
      </pc:sldChg>
      <pc:sldChg chg="delSp modSp mod">
        <pc:chgData name="Arun Muralidhar" userId="4ae5fadace20dcfa" providerId="LiveId" clId="{EE67E382-1E6D-4C3A-B03C-510E93F1BBEA}" dt="2026-05-13T14:05:37.233" v="1631" actId="255"/>
        <pc:sldMkLst>
          <pc:docMk/>
          <pc:sldMk cId="0" sldId="257"/>
        </pc:sldMkLst>
        <pc:spChg chg="mod">
          <ac:chgData name="Arun Muralidhar" userId="4ae5fadace20dcfa" providerId="LiveId" clId="{EE67E382-1E6D-4C3A-B03C-510E93F1BBEA}" dt="2026-05-13T14:05:37.233" v="1631" actId="255"/>
          <ac:spMkLst>
            <pc:docMk/>
            <pc:sldMk cId="0" sldId="257"/>
            <ac:spMk id="5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37.233" v="1631" actId="255"/>
          <ac:spMkLst>
            <pc:docMk/>
            <pc:sldMk cId="0" sldId="257"/>
            <ac:spMk id="6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37.233" v="1631" actId="255"/>
          <ac:spMkLst>
            <pc:docMk/>
            <pc:sldMk cId="0" sldId="257"/>
            <ac:spMk id="7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19.680" v="1601" actId="1036"/>
          <ac:spMkLst>
            <pc:docMk/>
            <pc:sldMk cId="0" sldId="257"/>
            <ac:spMk id="8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37.233" v="1631" actId="255"/>
          <ac:spMkLst>
            <pc:docMk/>
            <pc:sldMk cId="0" sldId="257"/>
            <ac:spMk id="10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37.233" v="1631" actId="255"/>
          <ac:spMkLst>
            <pc:docMk/>
            <pc:sldMk cId="0" sldId="257"/>
            <ac:spMk id="13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37.233" v="1631" actId="255"/>
          <ac:spMkLst>
            <pc:docMk/>
            <pc:sldMk cId="0" sldId="257"/>
            <ac:spMk id="16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37.233" v="1631" actId="255"/>
          <ac:spMkLst>
            <pc:docMk/>
            <pc:sldMk cId="0" sldId="257"/>
            <ac:spMk id="19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37.233" v="1631" actId="255"/>
          <ac:spMkLst>
            <pc:docMk/>
            <pc:sldMk cId="0" sldId="257"/>
            <ac:spMk id="24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19.680" v="1601" actId="1036"/>
          <ac:spMkLst>
            <pc:docMk/>
            <pc:sldMk cId="0" sldId="257"/>
            <ac:spMk id="26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4:01.631" v="1483" actId="20577"/>
          <ac:spMkLst>
            <pc:docMk/>
            <pc:sldMk cId="0" sldId="257"/>
            <ac:spMk id="28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4:13.522" v="1508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37.233" v="1631" actId="255"/>
          <ac:spMkLst>
            <pc:docMk/>
            <pc:sldMk cId="0" sldId="257"/>
            <ac:spMk id="30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19.680" v="1601" actId="1036"/>
          <ac:spMkLst>
            <pc:docMk/>
            <pc:sldMk cId="0" sldId="257"/>
            <ac:spMk id="31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5:37.233" v="1631" actId="255"/>
          <ac:spMkLst>
            <pc:docMk/>
            <pc:sldMk cId="0" sldId="257"/>
            <ac:spMk id="32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4:22.065" v="1518" actId="20577"/>
          <ac:spMkLst>
            <pc:docMk/>
            <pc:sldMk cId="0" sldId="257"/>
            <ac:spMk id="33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04:39.035" v="1572" actId="20577"/>
          <ac:spMkLst>
            <pc:docMk/>
            <pc:sldMk cId="0" sldId="257"/>
            <ac:spMk id="34" creationId="{00000000-0000-0000-0000-000000000000}"/>
          </ac:spMkLst>
        </pc:spChg>
      </pc:sldChg>
      <pc:sldChg chg="addSp modSp mod">
        <pc:chgData name="Arun Muralidhar" userId="4ae5fadace20dcfa" providerId="LiveId" clId="{EE67E382-1E6D-4C3A-B03C-510E93F1BBEA}" dt="2026-05-13T13:34:09.430" v="391" actId="20577"/>
        <pc:sldMkLst>
          <pc:docMk/>
          <pc:sldMk cId="0" sldId="258"/>
        </pc:sldMkLst>
        <pc:spChg chg="mod">
          <ac:chgData name="Arun Muralidhar" userId="4ae5fadace20dcfa" providerId="LiveId" clId="{EE67E382-1E6D-4C3A-B03C-510E93F1BBEA}" dt="2026-05-13T13:33:19.892" v="308" actId="255"/>
          <ac:spMkLst>
            <pc:docMk/>
            <pc:sldMk cId="0" sldId="258"/>
            <ac:spMk id="11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3:19.892" v="308" actId="255"/>
          <ac:spMkLst>
            <pc:docMk/>
            <pc:sldMk cId="0" sldId="258"/>
            <ac:spMk id="14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3:19.892" v="308" actId="255"/>
          <ac:spMkLst>
            <pc:docMk/>
            <pc:sldMk cId="0" sldId="258"/>
            <ac:spMk id="17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3:19.892" v="308" actId="255"/>
          <ac:spMkLst>
            <pc:docMk/>
            <pc:sldMk cId="0" sldId="258"/>
            <ac:spMk id="20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3:29.629" v="318" actId="1035"/>
          <ac:spMkLst>
            <pc:docMk/>
            <pc:sldMk cId="0" sldId="258"/>
            <ac:spMk id="26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3:35.850" v="326" actId="1036"/>
          <ac:spMkLst>
            <pc:docMk/>
            <pc:sldMk cId="0" sldId="258"/>
            <ac:spMk id="29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3:49.782" v="355" actId="20577"/>
          <ac:spMkLst>
            <pc:docMk/>
            <pc:sldMk cId="0" sldId="258"/>
            <ac:spMk id="32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4:09.430" v="391" actId="20577"/>
          <ac:spMkLst>
            <pc:docMk/>
            <pc:sldMk cId="0" sldId="258"/>
            <ac:spMk id="35" creationId="{00000000-0000-0000-0000-000000000000}"/>
          </ac:spMkLst>
        </pc:spChg>
        <pc:spChg chg="add mod">
          <ac:chgData name="Arun Muralidhar" userId="4ae5fadace20dcfa" providerId="LiveId" clId="{EE67E382-1E6D-4C3A-B03C-510E93F1BBEA}" dt="2026-05-13T13:32:19.698" v="305" actId="20577"/>
          <ac:spMkLst>
            <pc:docMk/>
            <pc:sldMk cId="0" sldId="258"/>
            <ac:spMk id="40" creationId="{475BFAA9-93A4-3136-479D-A9F7AB133E68}"/>
          </ac:spMkLst>
        </pc:spChg>
      </pc:sldChg>
      <pc:sldChg chg="modSp mod">
        <pc:chgData name="Arun Muralidhar" userId="4ae5fadace20dcfa" providerId="LiveId" clId="{EE67E382-1E6D-4C3A-B03C-510E93F1BBEA}" dt="2026-05-13T13:48:51.280" v="1129" actId="1035"/>
        <pc:sldMkLst>
          <pc:docMk/>
          <pc:sldMk cId="0" sldId="259"/>
        </pc:sldMkLst>
        <pc:spChg chg="mod">
          <ac:chgData name="Arun Muralidhar" userId="4ae5fadace20dcfa" providerId="LiveId" clId="{EE67E382-1E6D-4C3A-B03C-510E93F1BBEA}" dt="2026-05-13T13:47:54.595" v="1046" actId="20577"/>
          <ac:spMkLst>
            <pc:docMk/>
            <pc:sldMk cId="0" sldId="259"/>
            <ac:spMk id="4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8:18.742" v="675" actId="20577"/>
          <ac:spMkLst>
            <pc:docMk/>
            <pc:sldMk cId="0" sldId="259"/>
            <ac:spMk id="8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48:45.537" v="1123" actId="255"/>
          <ac:spMkLst>
            <pc:docMk/>
            <pc:sldMk cId="0" sldId="259"/>
            <ac:spMk id="9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8:52.448" v="677" actId="255"/>
          <ac:spMkLst>
            <pc:docMk/>
            <pc:sldMk cId="0" sldId="259"/>
            <ac:spMk id="12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48:51.280" v="1129" actId="1035"/>
          <ac:spMkLst>
            <pc:docMk/>
            <pc:sldMk cId="0" sldId="259"/>
            <ac:spMk id="13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9:05.820" v="694" actId="20577"/>
          <ac:spMkLst>
            <pc:docMk/>
            <pc:sldMk cId="0" sldId="259"/>
            <ac:spMk id="16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9:34.635" v="759" actId="20577"/>
          <ac:spMkLst>
            <pc:docMk/>
            <pc:sldMk cId="0" sldId="259"/>
            <ac:spMk id="17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8:52.448" v="677" actId="255"/>
          <ac:spMkLst>
            <pc:docMk/>
            <pc:sldMk cId="0" sldId="259"/>
            <ac:spMk id="20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39:23.984" v="746" actId="1036"/>
          <ac:spMkLst>
            <pc:docMk/>
            <pc:sldMk cId="0" sldId="259"/>
            <ac:spMk id="21" creationId="{00000000-0000-0000-0000-000000000000}"/>
          </ac:spMkLst>
        </pc:spChg>
      </pc:sldChg>
      <pc:sldChg chg="addSp delSp modSp mod">
        <pc:chgData name="Arun Muralidhar" userId="4ae5fadace20dcfa" providerId="LiveId" clId="{EE67E382-1E6D-4C3A-B03C-510E93F1BBEA}" dt="2026-05-13T13:54:13.602" v="1210" actId="255"/>
        <pc:sldMkLst>
          <pc:docMk/>
          <pc:sldMk cId="0" sldId="260"/>
        </pc:sldMkLst>
        <pc:spChg chg="add del mod">
          <ac:chgData name="Arun Muralidhar" userId="4ae5fadace20dcfa" providerId="LiveId" clId="{EE67E382-1E6D-4C3A-B03C-510E93F1BBEA}" dt="2026-05-13T13:53:06.783" v="1187" actId="478"/>
          <ac:spMkLst>
            <pc:docMk/>
            <pc:sldMk cId="0" sldId="260"/>
            <ac:spMk id="9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3:58.716" v="1209" actId="20577"/>
          <ac:spMkLst>
            <pc:docMk/>
            <pc:sldMk cId="0" sldId="260"/>
            <ac:spMk id="20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0:12.199" v="1141" actId="255"/>
          <ac:spMkLst>
            <pc:docMk/>
            <pc:sldMk cId="0" sldId="260"/>
            <ac:spMk id="22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2:36.502" v="1174" actId="1036"/>
          <ac:spMkLst>
            <pc:docMk/>
            <pc:sldMk cId="0" sldId="260"/>
            <ac:spMk id="24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4:13.602" v="1210" actId="255"/>
          <ac:spMkLst>
            <pc:docMk/>
            <pc:sldMk cId="0" sldId="260"/>
            <ac:spMk id="27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4:13.602" v="1210" actId="255"/>
          <ac:spMkLst>
            <pc:docMk/>
            <pc:sldMk cId="0" sldId="260"/>
            <ac:spMk id="30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4:13.602" v="1210" actId="255"/>
          <ac:spMkLst>
            <pc:docMk/>
            <pc:sldMk cId="0" sldId="260"/>
            <ac:spMk id="33" creationId="{00000000-0000-0000-0000-000000000000}"/>
          </ac:spMkLst>
        </pc:spChg>
        <pc:picChg chg="add mod">
          <ac:chgData name="Arun Muralidhar" userId="4ae5fadace20dcfa" providerId="LiveId" clId="{EE67E382-1E6D-4C3A-B03C-510E93F1BBEA}" dt="2026-05-13T13:53:39.633" v="1190" actId="1076"/>
          <ac:picMkLst>
            <pc:docMk/>
            <pc:sldMk cId="0" sldId="260"/>
            <ac:picMk id="41" creationId="{CA5D5FCF-0670-5CA0-1305-031E7DDF4729}"/>
          </ac:picMkLst>
        </pc:picChg>
      </pc:sldChg>
      <pc:sldChg chg="modSp mod">
        <pc:chgData name="Arun Muralidhar" userId="4ae5fadace20dcfa" providerId="LiveId" clId="{EE67E382-1E6D-4C3A-B03C-510E93F1BBEA}" dt="2026-06-01T11:24:19.131" v="2439" actId="114"/>
        <pc:sldMkLst>
          <pc:docMk/>
          <pc:sldMk cId="0" sldId="261"/>
        </pc:sldMkLst>
        <pc:spChg chg="mod">
          <ac:chgData name="Arun Muralidhar" userId="4ae5fadace20dcfa" providerId="LiveId" clId="{EE67E382-1E6D-4C3A-B03C-510E93F1BBEA}" dt="2026-05-13T13:57:36.946" v="1365" actId="20577"/>
          <ac:spMkLst>
            <pc:docMk/>
            <pc:sldMk cId="0" sldId="261"/>
            <ac:spMk id="8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8:12.866" v="1368" actId="255"/>
          <ac:spMkLst>
            <pc:docMk/>
            <pc:sldMk cId="0" sldId="261"/>
            <ac:spMk id="11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24:19.131" v="2439" actId="114"/>
          <ac:spMkLst>
            <pc:docMk/>
            <pc:sldMk cId="0" sldId="261"/>
            <ac:spMk id="12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8:12.866" v="1368" actId="255"/>
          <ac:spMkLst>
            <pc:docMk/>
            <pc:sldMk cId="0" sldId="261"/>
            <ac:spMk id="15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8:29.777" v="1373" actId="113"/>
          <ac:spMkLst>
            <pc:docMk/>
            <pc:sldMk cId="0" sldId="261"/>
            <ac:spMk id="16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8:12.866" v="1368" actId="255"/>
          <ac:spMkLst>
            <pc:docMk/>
            <pc:sldMk cId="0" sldId="261"/>
            <ac:spMk id="19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8:40.671" v="1375" actId="113"/>
          <ac:spMkLst>
            <pc:docMk/>
            <pc:sldMk cId="0" sldId="261"/>
            <ac:spMk id="20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8:57.729" v="1377" actId="255"/>
          <ac:spMkLst>
            <pc:docMk/>
            <pc:sldMk cId="0" sldId="261"/>
            <ac:spMk id="22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3:58:57.729" v="1377" actId="255"/>
          <ac:spMkLst>
            <pc:docMk/>
            <pc:sldMk cId="0" sldId="261"/>
            <ac:spMk id="23" creationId="{00000000-0000-0000-0000-000000000000}"/>
          </ac:spMkLst>
        </pc:spChg>
      </pc:sldChg>
      <pc:sldChg chg="addSp delSp modSp mod">
        <pc:chgData name="Arun Muralidhar" userId="4ae5fadace20dcfa" providerId="LiveId" clId="{EE67E382-1E6D-4C3A-B03C-510E93F1BBEA}" dt="2026-06-01T11:26:56.615" v="2502" actId="1038"/>
        <pc:sldMkLst>
          <pc:docMk/>
          <pc:sldMk cId="0" sldId="262"/>
        </pc:sldMkLst>
        <pc:spChg chg="mod">
          <ac:chgData name="Arun Muralidhar" userId="4ae5fadace20dcfa" providerId="LiveId" clId="{EE67E382-1E6D-4C3A-B03C-510E93F1BBEA}" dt="2026-05-13T14:24:00.152" v="1854" actId="20577"/>
          <ac:spMkLst>
            <pc:docMk/>
            <pc:sldMk cId="0" sldId="262"/>
            <ac:spMk id="3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23:44.209" v="1836" actId="255"/>
          <ac:spMkLst>
            <pc:docMk/>
            <pc:sldMk cId="0" sldId="262"/>
            <ac:spMk id="6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23:44.209" v="1836" actId="255"/>
          <ac:spMkLst>
            <pc:docMk/>
            <pc:sldMk cId="0" sldId="262"/>
            <ac:spMk id="7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23:44.209" v="1836" actId="255"/>
          <ac:spMkLst>
            <pc:docMk/>
            <pc:sldMk cId="0" sldId="262"/>
            <ac:spMk id="10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24:36.176" v="1856" actId="947"/>
          <ac:spMkLst>
            <pc:docMk/>
            <pc:sldMk cId="0" sldId="262"/>
            <ac:spMk id="11" creationId="{00000000-0000-0000-0000-000000000000}"/>
          </ac:spMkLst>
        </pc:spChg>
        <pc:spChg chg="add mod">
          <ac:chgData name="Arun Muralidhar" userId="4ae5fadace20dcfa" providerId="LiveId" clId="{EE67E382-1E6D-4C3A-B03C-510E93F1BBEA}" dt="2026-06-01T11:26:56.615" v="2502" actId="1038"/>
          <ac:spMkLst>
            <pc:docMk/>
            <pc:sldMk cId="0" sldId="262"/>
            <ac:spMk id="13" creationId="{44729E81-2114-B124-482E-D9CA2151F869}"/>
          </ac:spMkLst>
        </pc:spChg>
        <pc:picChg chg="add mod">
          <ac:chgData name="Arun Muralidhar" userId="4ae5fadace20dcfa" providerId="LiveId" clId="{EE67E382-1E6D-4C3A-B03C-510E93F1BBEA}" dt="2026-05-13T14:23:49.403" v="1845" actId="1036"/>
          <ac:picMkLst>
            <pc:docMk/>
            <pc:sldMk cId="0" sldId="262"/>
            <ac:picMk id="41" creationId="{A4FBB7FD-77EC-3BFD-FF89-2FC11C50928C}"/>
          </ac:picMkLst>
        </pc:picChg>
      </pc:sldChg>
      <pc:sldChg chg="del">
        <pc:chgData name="Arun Muralidhar" userId="4ae5fadace20dcfa" providerId="LiveId" clId="{EE67E382-1E6D-4C3A-B03C-510E93F1BBEA}" dt="2026-05-13T14:20:07.398" v="1825" actId="47"/>
        <pc:sldMkLst>
          <pc:docMk/>
          <pc:sldMk cId="0" sldId="263"/>
        </pc:sldMkLst>
      </pc:sldChg>
      <pc:sldChg chg="addSp delSp modSp mod">
        <pc:chgData name="Arun Muralidhar" userId="4ae5fadace20dcfa" providerId="LiveId" clId="{EE67E382-1E6D-4C3A-B03C-510E93F1BBEA}" dt="2026-05-13T14:37:13.352" v="2081" actId="20577"/>
        <pc:sldMkLst>
          <pc:docMk/>
          <pc:sldMk cId="0" sldId="264"/>
        </pc:sldMkLst>
        <pc:spChg chg="mod">
          <ac:chgData name="Arun Muralidhar" userId="4ae5fadace20dcfa" providerId="LiveId" clId="{EE67E382-1E6D-4C3A-B03C-510E93F1BBEA}" dt="2026-05-13T14:37:13.352" v="2081" actId="20577"/>
          <ac:spMkLst>
            <pc:docMk/>
            <pc:sldMk cId="0" sldId="264"/>
            <ac:spMk id="4" creationId="{00000000-0000-0000-0000-000000000000}"/>
          </ac:spMkLst>
        </pc:spChg>
        <pc:picChg chg="add mod">
          <ac:chgData name="Arun Muralidhar" userId="4ae5fadace20dcfa" providerId="LiveId" clId="{EE67E382-1E6D-4C3A-B03C-510E93F1BBEA}" dt="2026-05-13T14:37:05.012" v="2079" actId="1036"/>
          <ac:picMkLst>
            <pc:docMk/>
            <pc:sldMk cId="0" sldId="264"/>
            <ac:picMk id="39" creationId="{EE315E23-55D7-6BDE-A7D3-E97862476E9A}"/>
          </ac:picMkLst>
        </pc:picChg>
      </pc:sldChg>
      <pc:sldChg chg="del">
        <pc:chgData name="Arun Muralidhar" userId="4ae5fadace20dcfa" providerId="LiveId" clId="{EE67E382-1E6D-4C3A-B03C-510E93F1BBEA}" dt="2026-05-13T14:20:21.742" v="1826" actId="47"/>
        <pc:sldMkLst>
          <pc:docMk/>
          <pc:sldMk cId="0" sldId="265"/>
        </pc:sldMkLst>
      </pc:sldChg>
      <pc:sldChg chg="del">
        <pc:chgData name="Arun Muralidhar" userId="4ae5fadace20dcfa" providerId="LiveId" clId="{EE67E382-1E6D-4C3A-B03C-510E93F1BBEA}" dt="2026-05-13T14:37:20.857" v="2082" actId="47"/>
        <pc:sldMkLst>
          <pc:docMk/>
          <pc:sldMk cId="0" sldId="266"/>
        </pc:sldMkLst>
      </pc:sldChg>
      <pc:sldChg chg="modSp mod">
        <pc:chgData name="Arun Muralidhar" userId="4ae5fadace20dcfa" providerId="LiveId" clId="{EE67E382-1E6D-4C3A-B03C-510E93F1BBEA}" dt="2026-05-13T14:59:07.640" v="2414" actId="1035"/>
        <pc:sldMkLst>
          <pc:docMk/>
          <pc:sldMk cId="0" sldId="267"/>
        </pc:sldMkLst>
        <pc:spChg chg="mod">
          <ac:chgData name="Arun Muralidhar" userId="4ae5fadace20dcfa" providerId="LiveId" clId="{EE67E382-1E6D-4C3A-B03C-510E93F1BBEA}" dt="2026-05-13T14:57:56.745" v="2369" actId="255"/>
          <ac:spMkLst>
            <pc:docMk/>
            <pc:sldMk cId="0" sldId="267"/>
            <ac:spMk id="5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7:56.745" v="2369" actId="255"/>
          <ac:spMkLst>
            <pc:docMk/>
            <pc:sldMk cId="0" sldId="267"/>
            <ac:spMk id="6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7:56.745" v="2369" actId="255"/>
          <ac:spMkLst>
            <pc:docMk/>
            <pc:sldMk cId="0" sldId="267"/>
            <ac:spMk id="8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7:56.745" v="2369" actId="255"/>
          <ac:spMkLst>
            <pc:docMk/>
            <pc:sldMk cId="0" sldId="267"/>
            <ac:spMk id="11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8:17.866" v="2386" actId="20577"/>
          <ac:spMkLst>
            <pc:docMk/>
            <pc:sldMk cId="0" sldId="267"/>
            <ac:spMk id="12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7:56.745" v="2369" actId="255"/>
          <ac:spMkLst>
            <pc:docMk/>
            <pc:sldMk cId="0" sldId="267"/>
            <ac:spMk id="13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8:38.260" v="2390" actId="20577"/>
          <ac:spMkLst>
            <pc:docMk/>
            <pc:sldMk cId="0" sldId="267"/>
            <ac:spMk id="16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7:56.745" v="2369" actId="255"/>
          <ac:spMkLst>
            <pc:docMk/>
            <pc:sldMk cId="0" sldId="267"/>
            <ac:spMk id="17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7:56.745" v="2369" actId="255"/>
          <ac:spMkLst>
            <pc:docMk/>
            <pc:sldMk cId="0" sldId="267"/>
            <ac:spMk id="18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7:56.745" v="2369" actId="255"/>
          <ac:spMkLst>
            <pc:docMk/>
            <pc:sldMk cId="0" sldId="267"/>
            <ac:spMk id="19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8:51.637" v="2409" actId="20577"/>
          <ac:spMkLst>
            <pc:docMk/>
            <pc:sldMk cId="0" sldId="267"/>
            <ac:spMk id="20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7:56.745" v="2369" actId="255"/>
          <ac:spMkLst>
            <pc:docMk/>
            <pc:sldMk cId="0" sldId="267"/>
            <ac:spMk id="24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9:07.640" v="2414" actId="1035"/>
          <ac:spMkLst>
            <pc:docMk/>
            <pc:sldMk cId="0" sldId="267"/>
            <ac:spMk id="26" creationId="{00000000-0000-0000-0000-000000000000}"/>
          </ac:spMkLst>
        </pc:spChg>
      </pc:sldChg>
      <pc:sldChg chg="addSp delSp modSp add mod ord">
        <pc:chgData name="Arun Muralidhar" userId="4ae5fadace20dcfa" providerId="LiveId" clId="{EE67E382-1E6D-4C3A-B03C-510E93F1BBEA}" dt="2026-05-13T13:30:25.265" v="185"/>
        <pc:sldMkLst>
          <pc:docMk/>
          <pc:sldMk cId="2281157057" sldId="269"/>
        </pc:sldMkLst>
        <pc:spChg chg="mod">
          <ac:chgData name="Arun Muralidhar" userId="4ae5fadace20dcfa" providerId="LiveId" clId="{EE67E382-1E6D-4C3A-B03C-510E93F1BBEA}" dt="2026-05-13T13:28:15.804" v="94" actId="20577"/>
          <ac:spMkLst>
            <pc:docMk/>
            <pc:sldMk cId="2281157057" sldId="269"/>
            <ac:spMk id="5" creationId="{3F521E6F-6C2A-C722-F0EA-64F73B2411E4}"/>
          </ac:spMkLst>
        </pc:spChg>
        <pc:spChg chg="add mod">
          <ac:chgData name="Arun Muralidhar" userId="4ae5fadace20dcfa" providerId="LiveId" clId="{EE67E382-1E6D-4C3A-B03C-510E93F1BBEA}" dt="2026-05-13T13:30:19.588" v="183" actId="207"/>
          <ac:spMkLst>
            <pc:docMk/>
            <pc:sldMk cId="2281157057" sldId="269"/>
            <ac:spMk id="40" creationId="{5AE14022-88ED-6A50-DC22-BA02A8050863}"/>
          </ac:spMkLst>
        </pc:spChg>
      </pc:sldChg>
      <pc:sldChg chg="modSp add mod setBg">
        <pc:chgData name="Arun Muralidhar" userId="4ae5fadace20dcfa" providerId="LiveId" clId="{EE67E382-1E6D-4C3A-B03C-510E93F1BBEA}" dt="2026-05-13T13:47:29.978" v="1020" actId="20577"/>
        <pc:sldMkLst>
          <pc:docMk/>
          <pc:sldMk cId="2242432797" sldId="270"/>
        </pc:sldMkLst>
        <pc:spChg chg="mod">
          <ac:chgData name="Arun Muralidhar" userId="4ae5fadace20dcfa" providerId="LiveId" clId="{EE67E382-1E6D-4C3A-B03C-510E93F1BBEA}" dt="2026-05-13T13:47:29.978" v="1020" actId="20577"/>
          <ac:spMkLst>
            <pc:docMk/>
            <pc:sldMk cId="2242432797" sldId="270"/>
            <ac:spMk id="4" creationId="{5E64547A-E2B6-C44E-66EA-161F6DC58845}"/>
          </ac:spMkLst>
        </pc:spChg>
        <pc:spChg chg="mod">
          <ac:chgData name="Arun Muralidhar" userId="4ae5fadace20dcfa" providerId="LiveId" clId="{EE67E382-1E6D-4C3A-B03C-510E93F1BBEA}" dt="2026-05-13T13:35:00.396" v="423" actId="20577"/>
          <ac:spMkLst>
            <pc:docMk/>
            <pc:sldMk cId="2242432797" sldId="270"/>
            <ac:spMk id="5" creationId="{337C3C56-1A1B-991E-7D15-5AFF0A132333}"/>
          </ac:spMkLst>
        </pc:spChg>
        <pc:spChg chg="mod">
          <ac:chgData name="Arun Muralidhar" userId="4ae5fadace20dcfa" providerId="LiveId" clId="{EE67E382-1E6D-4C3A-B03C-510E93F1BBEA}" dt="2026-05-13T13:35:58.605" v="566" actId="14100"/>
          <ac:spMkLst>
            <pc:docMk/>
            <pc:sldMk cId="2242432797" sldId="270"/>
            <ac:spMk id="40" creationId="{8D4A49AF-01AD-A591-D2ED-0AB3BE7DD58D}"/>
          </ac:spMkLst>
        </pc:spChg>
      </pc:sldChg>
      <pc:sldChg chg="modSp add del mod">
        <pc:chgData name="Arun Muralidhar" userId="4ae5fadace20dcfa" providerId="LiveId" clId="{EE67E382-1E6D-4C3A-B03C-510E93F1BBEA}" dt="2026-05-13T13:44:10.643" v="801" actId="1037"/>
        <pc:sldMkLst>
          <pc:docMk/>
          <pc:sldMk cId="0" sldId="564"/>
        </pc:sldMkLst>
        <pc:spChg chg="mod">
          <ac:chgData name="Arun Muralidhar" userId="4ae5fadace20dcfa" providerId="LiveId" clId="{EE67E382-1E6D-4C3A-B03C-510E93F1BBEA}" dt="2026-05-13T13:44:04.361" v="781" actId="14100"/>
          <ac:spMkLst>
            <pc:docMk/>
            <pc:sldMk cId="0" sldId="564"/>
            <ac:spMk id="40965" creationId="{C648D33E-5F92-3D11-3FAD-10EE8902CE04}"/>
          </ac:spMkLst>
        </pc:spChg>
        <pc:spChg chg="mod">
          <ac:chgData name="Arun Muralidhar" userId="4ae5fadace20dcfa" providerId="LiveId" clId="{EE67E382-1E6D-4C3A-B03C-510E93F1BBEA}" dt="2026-05-13T13:44:10.643" v="801" actId="1037"/>
          <ac:spMkLst>
            <pc:docMk/>
            <pc:sldMk cId="0" sldId="564"/>
            <ac:spMk id="40981" creationId="{DCF681BE-F225-E049-83B4-FAB4154D48DB}"/>
          </ac:spMkLst>
        </pc:spChg>
        <pc:spChg chg="mod">
          <ac:chgData name="Arun Muralidhar" userId="4ae5fadace20dcfa" providerId="LiveId" clId="{EE67E382-1E6D-4C3A-B03C-510E93F1BBEA}" dt="2026-05-13T13:43:40.617" v="768" actId="1037"/>
          <ac:spMkLst>
            <pc:docMk/>
            <pc:sldMk cId="0" sldId="564"/>
            <ac:spMk id="40982" creationId="{FAAF3883-28B7-B4C8-4A7D-3586E8E33034}"/>
          </ac:spMkLst>
        </pc:spChg>
        <pc:spChg chg="mod">
          <ac:chgData name="Arun Muralidhar" userId="4ae5fadace20dcfa" providerId="LiveId" clId="{EE67E382-1E6D-4C3A-B03C-510E93F1BBEA}" dt="2026-05-13T13:43:27.512" v="765" actId="14100"/>
          <ac:spMkLst>
            <pc:docMk/>
            <pc:sldMk cId="0" sldId="564"/>
            <ac:spMk id="40983" creationId="{231F7714-7C9F-4AB2-1A2C-22A356B3248C}"/>
          </ac:spMkLst>
        </pc:spChg>
      </pc:sldChg>
      <pc:sldChg chg="modSp add del mod">
        <pc:chgData name="Arun Muralidhar" userId="4ae5fadace20dcfa" providerId="LiveId" clId="{EE67E382-1E6D-4C3A-B03C-510E93F1BBEA}" dt="2026-05-13T13:46:53.230" v="1000" actId="207"/>
        <pc:sldMkLst>
          <pc:docMk/>
          <pc:sldMk cId="0" sldId="565"/>
        </pc:sldMkLst>
        <pc:spChg chg="mod">
          <ac:chgData name="Arun Muralidhar" userId="4ae5fadace20dcfa" providerId="LiveId" clId="{EE67E382-1E6D-4C3A-B03C-510E93F1BBEA}" dt="2026-05-13T13:44:34.936" v="803" actId="14100"/>
          <ac:spMkLst>
            <pc:docMk/>
            <pc:sldMk cId="0" sldId="565"/>
            <ac:spMk id="41993" creationId="{169B8D77-7308-FC01-8AC4-40958D2C8BD7}"/>
          </ac:spMkLst>
        </pc:spChg>
        <pc:spChg chg="mod">
          <ac:chgData name="Arun Muralidhar" userId="4ae5fadace20dcfa" providerId="LiveId" clId="{EE67E382-1E6D-4C3A-B03C-510E93F1BBEA}" dt="2026-05-13T13:45:25.607" v="829" actId="1036"/>
          <ac:spMkLst>
            <pc:docMk/>
            <pc:sldMk cId="0" sldId="565"/>
            <ac:spMk id="42001" creationId="{9A8BBABC-6D11-9725-7EAC-14E6604570C5}"/>
          </ac:spMkLst>
        </pc:spChg>
        <pc:spChg chg="mod">
          <ac:chgData name="Arun Muralidhar" userId="4ae5fadace20dcfa" providerId="LiveId" clId="{EE67E382-1E6D-4C3A-B03C-510E93F1BBEA}" dt="2026-05-13T13:44:27.747" v="802" actId="14100"/>
          <ac:spMkLst>
            <pc:docMk/>
            <pc:sldMk cId="0" sldId="565"/>
            <ac:spMk id="42002" creationId="{D0570A2F-EE30-07D6-A149-EF1D64E447E7}"/>
          </ac:spMkLst>
        </pc:spChg>
        <pc:spChg chg="mod">
          <ac:chgData name="Arun Muralidhar" userId="4ae5fadace20dcfa" providerId="LiveId" clId="{EE67E382-1E6D-4C3A-B03C-510E93F1BBEA}" dt="2026-05-13T13:46:44.240" v="999" actId="115"/>
          <ac:spMkLst>
            <pc:docMk/>
            <pc:sldMk cId="0" sldId="565"/>
            <ac:spMk id="42008" creationId="{7B12A3CA-C17F-AD54-0D80-D05B03DAD0A2}"/>
          </ac:spMkLst>
        </pc:spChg>
        <pc:spChg chg="mod">
          <ac:chgData name="Arun Muralidhar" userId="4ae5fadace20dcfa" providerId="LiveId" clId="{EE67E382-1E6D-4C3A-B03C-510E93F1BBEA}" dt="2026-05-13T13:46:53.230" v="1000" actId="207"/>
          <ac:spMkLst>
            <pc:docMk/>
            <pc:sldMk cId="0" sldId="565"/>
            <ac:spMk id="42011" creationId="{6A5A83A0-5424-0769-30C8-C3C00B6F06C0}"/>
          </ac:spMkLst>
        </pc:spChg>
      </pc:sldChg>
      <pc:sldChg chg="modSp add mod">
        <pc:chgData name="Arun Muralidhar" userId="4ae5fadace20dcfa" providerId="LiveId" clId="{EE67E382-1E6D-4C3A-B03C-510E93F1BBEA}" dt="2026-05-26T16:30:20.614" v="2433" actId="20577"/>
        <pc:sldMkLst>
          <pc:docMk/>
          <pc:sldMk cId="578772651" sldId="566"/>
        </pc:sldMkLst>
        <pc:spChg chg="mod">
          <ac:chgData name="Arun Muralidhar" userId="4ae5fadace20dcfa" providerId="LiveId" clId="{EE67E382-1E6D-4C3A-B03C-510E93F1BBEA}" dt="2026-05-13T14:06:57.073" v="1679" actId="20577"/>
          <ac:spMkLst>
            <pc:docMk/>
            <pc:sldMk cId="578772651" sldId="566"/>
            <ac:spMk id="4" creationId="{DFF87278-2BBF-4361-12B0-A3B80A993E4F}"/>
          </ac:spMkLst>
        </pc:spChg>
        <pc:spChg chg="mod">
          <ac:chgData name="Arun Muralidhar" userId="4ae5fadace20dcfa" providerId="LiveId" clId="{EE67E382-1E6D-4C3A-B03C-510E93F1BBEA}" dt="2026-05-13T14:07:09.869" v="1714" actId="20577"/>
          <ac:spMkLst>
            <pc:docMk/>
            <pc:sldMk cId="578772651" sldId="566"/>
            <ac:spMk id="5" creationId="{DF37231A-4D68-760F-5989-2E351AB5B8E7}"/>
          </ac:spMkLst>
        </pc:spChg>
        <pc:spChg chg="mod">
          <ac:chgData name="Arun Muralidhar" userId="4ae5fadace20dcfa" providerId="LiveId" clId="{EE67E382-1E6D-4C3A-B03C-510E93F1BBEA}" dt="2026-05-26T16:30:20.614" v="2433" actId="20577"/>
          <ac:spMkLst>
            <pc:docMk/>
            <pc:sldMk cId="578772651" sldId="566"/>
            <ac:spMk id="40" creationId="{DA322AC9-BB7E-F366-7A57-512881D5A2A0}"/>
          </ac:spMkLst>
        </pc:spChg>
      </pc:sldChg>
      <pc:sldChg chg="modSp add mod">
        <pc:chgData name="Arun Muralidhar" userId="4ae5fadace20dcfa" providerId="LiveId" clId="{EE67E382-1E6D-4C3A-B03C-510E93F1BBEA}" dt="2026-06-01T11:24:59.098" v="2472" actId="1035"/>
        <pc:sldMkLst>
          <pc:docMk/>
          <pc:sldMk cId="1729125514" sldId="797"/>
        </pc:sldMkLst>
        <pc:spChg chg="mod">
          <ac:chgData name="Arun Muralidhar" userId="4ae5fadace20dcfa" providerId="LiveId" clId="{EE67E382-1E6D-4C3A-B03C-510E93F1BBEA}" dt="2026-06-01T11:24:59.098" v="2472" actId="1035"/>
          <ac:spMkLst>
            <pc:docMk/>
            <pc:sldMk cId="1729125514" sldId="797"/>
            <ac:spMk id="4" creationId="{5E43FED0-601A-BD5B-F7DC-16703B249CE7}"/>
          </ac:spMkLst>
        </pc:spChg>
        <pc:picChg chg="mod">
          <ac:chgData name="Arun Muralidhar" userId="4ae5fadace20dcfa" providerId="LiveId" clId="{EE67E382-1E6D-4C3A-B03C-510E93F1BBEA}" dt="2026-05-13T14:03:32.510" v="1465" actId="1038"/>
          <ac:picMkLst>
            <pc:docMk/>
            <pc:sldMk cId="1729125514" sldId="797"/>
            <ac:picMk id="7" creationId="{39931666-7C48-0812-2288-95844C515C17}"/>
          </ac:picMkLst>
        </pc:picChg>
      </pc:sldChg>
      <pc:sldChg chg="modSp add mod">
        <pc:chgData name="Arun Muralidhar" userId="4ae5fadace20dcfa" providerId="LiveId" clId="{EE67E382-1E6D-4C3A-B03C-510E93F1BBEA}" dt="2026-05-13T14:01:42.219" v="1445" actId="20577"/>
        <pc:sldMkLst>
          <pc:docMk/>
          <pc:sldMk cId="2520048144" sldId="810"/>
        </pc:sldMkLst>
        <pc:spChg chg="mod">
          <ac:chgData name="Arun Muralidhar" userId="4ae5fadace20dcfa" providerId="LiveId" clId="{EE67E382-1E6D-4C3A-B03C-510E93F1BBEA}" dt="2026-05-13T14:01:42.219" v="1445" actId="20577"/>
          <ac:spMkLst>
            <pc:docMk/>
            <pc:sldMk cId="2520048144" sldId="810"/>
            <ac:spMk id="15" creationId="{B7553607-D56B-8F50-30B3-2EE2FFC30933}"/>
          </ac:spMkLst>
        </pc:spChg>
      </pc:sldChg>
      <pc:sldChg chg="modSp add mod">
        <pc:chgData name="Arun Muralidhar" userId="4ae5fadace20dcfa" providerId="LiveId" clId="{EE67E382-1E6D-4C3A-B03C-510E93F1BBEA}" dt="2026-05-13T14:10:14.434" v="1819" actId="20577"/>
        <pc:sldMkLst>
          <pc:docMk/>
          <pc:sldMk cId="477815119" sldId="811"/>
        </pc:sldMkLst>
        <pc:spChg chg="mod">
          <ac:chgData name="Arun Muralidhar" userId="4ae5fadace20dcfa" providerId="LiveId" clId="{EE67E382-1E6D-4C3A-B03C-510E93F1BBEA}" dt="2026-05-13T14:06:30.045" v="1659" actId="20577"/>
          <ac:spMkLst>
            <pc:docMk/>
            <pc:sldMk cId="477815119" sldId="811"/>
            <ac:spMk id="4" creationId="{8D507E68-32AF-58A4-5BD0-339605049BCA}"/>
          </ac:spMkLst>
        </pc:spChg>
        <pc:spChg chg="mod">
          <ac:chgData name="Arun Muralidhar" userId="4ae5fadace20dcfa" providerId="LiveId" clId="{EE67E382-1E6D-4C3A-B03C-510E93F1BBEA}" dt="2026-05-13T14:10:14.434" v="1819" actId="20577"/>
          <ac:spMkLst>
            <pc:docMk/>
            <pc:sldMk cId="477815119" sldId="811"/>
            <ac:spMk id="5" creationId="{443DF498-0E49-9CF1-6DF9-4E1E8AAE25CE}"/>
          </ac:spMkLst>
        </pc:spChg>
        <pc:spChg chg="mod">
          <ac:chgData name="Arun Muralidhar" userId="4ae5fadace20dcfa" providerId="LiveId" clId="{EE67E382-1E6D-4C3A-B03C-510E93F1BBEA}" dt="2026-05-13T14:10:05.485" v="1805" actId="20577"/>
          <ac:spMkLst>
            <pc:docMk/>
            <pc:sldMk cId="477815119" sldId="811"/>
            <ac:spMk id="40" creationId="{2B5E2843-BFA2-2953-6B95-2F6321D1F761}"/>
          </ac:spMkLst>
        </pc:spChg>
      </pc:sldChg>
      <pc:sldChg chg="modSp add mod">
        <pc:chgData name="Arun Muralidhar" userId="4ae5fadace20dcfa" providerId="LiveId" clId="{EE67E382-1E6D-4C3A-B03C-510E93F1BBEA}" dt="2026-06-01T11:30:04.158" v="2540" actId="114"/>
        <pc:sldMkLst>
          <pc:docMk/>
          <pc:sldMk cId="1799972470" sldId="812"/>
        </pc:sldMkLst>
        <pc:spChg chg="mod">
          <ac:chgData name="Arun Muralidhar" userId="4ae5fadace20dcfa" providerId="LiveId" clId="{EE67E382-1E6D-4C3A-B03C-510E93F1BBEA}" dt="2026-05-13T14:33:02.807" v="2014" actId="1036"/>
          <ac:spMkLst>
            <pc:docMk/>
            <pc:sldMk cId="1799972470" sldId="812"/>
            <ac:spMk id="7" creationId="{33BC3A61-44ED-6F55-69BE-C016AED43C3C}"/>
          </ac:spMkLst>
        </pc:spChg>
        <pc:spChg chg="mod">
          <ac:chgData name="Arun Muralidhar" userId="4ae5fadace20dcfa" providerId="LiveId" clId="{EE67E382-1E6D-4C3A-B03C-510E93F1BBEA}" dt="2026-06-01T11:29:36.546" v="2538" actId="947"/>
          <ac:spMkLst>
            <pc:docMk/>
            <pc:sldMk cId="1799972470" sldId="812"/>
            <ac:spMk id="11" creationId="{2AAD37EB-0EDF-B450-399C-4C58FA238ABA}"/>
          </ac:spMkLst>
        </pc:spChg>
        <pc:spChg chg="mod">
          <ac:chgData name="Arun Muralidhar" userId="4ae5fadace20dcfa" providerId="LiveId" clId="{EE67E382-1E6D-4C3A-B03C-510E93F1BBEA}" dt="2026-05-13T14:33:22.448" v="2037" actId="1035"/>
          <ac:spMkLst>
            <pc:docMk/>
            <pc:sldMk cId="1799972470" sldId="812"/>
            <ac:spMk id="24" creationId="{5A538833-D36B-54E4-80C2-E9247CEA19B5}"/>
          </ac:spMkLst>
        </pc:spChg>
        <pc:spChg chg="mod">
          <ac:chgData name="Arun Muralidhar" userId="4ae5fadace20dcfa" providerId="LiveId" clId="{EE67E382-1E6D-4C3A-B03C-510E93F1BBEA}" dt="2026-05-13T14:34:49.303" v="2057" actId="947"/>
          <ac:spMkLst>
            <pc:docMk/>
            <pc:sldMk cId="1799972470" sldId="812"/>
            <ac:spMk id="25" creationId="{6D5E7DC8-C91A-82D6-30F6-843EB7AE8FEA}"/>
          </ac:spMkLst>
        </pc:spChg>
        <pc:spChg chg="mod">
          <ac:chgData name="Arun Muralidhar" userId="4ae5fadace20dcfa" providerId="LiveId" clId="{EE67E382-1E6D-4C3A-B03C-510E93F1BBEA}" dt="2026-05-13T14:33:31.542" v="2042" actId="255"/>
          <ac:spMkLst>
            <pc:docMk/>
            <pc:sldMk cId="1799972470" sldId="812"/>
            <ac:spMk id="28" creationId="{83B9F16D-39D6-D50C-F13A-8C15ACC13F81}"/>
          </ac:spMkLst>
        </pc:spChg>
        <pc:spChg chg="mod">
          <ac:chgData name="Arun Muralidhar" userId="4ae5fadace20dcfa" providerId="LiveId" clId="{EE67E382-1E6D-4C3A-B03C-510E93F1BBEA}" dt="2026-06-01T11:30:04.158" v="2540" actId="114"/>
          <ac:spMkLst>
            <pc:docMk/>
            <pc:sldMk cId="1799972470" sldId="812"/>
            <ac:spMk id="29" creationId="{62108B98-D63F-EDE5-F509-4A4118EDD86E}"/>
          </ac:spMkLst>
        </pc:spChg>
        <pc:spChg chg="mod">
          <ac:chgData name="Arun Muralidhar" userId="4ae5fadace20dcfa" providerId="LiveId" clId="{EE67E382-1E6D-4C3A-B03C-510E93F1BBEA}" dt="2026-05-13T14:33:54.515" v="2052" actId="255"/>
          <ac:spMkLst>
            <pc:docMk/>
            <pc:sldMk cId="1799972470" sldId="812"/>
            <ac:spMk id="32" creationId="{160BBC84-B67F-C717-3E4C-45B2C3D63608}"/>
          </ac:spMkLst>
        </pc:spChg>
        <pc:spChg chg="mod">
          <ac:chgData name="Arun Muralidhar" userId="4ae5fadace20dcfa" providerId="LiveId" clId="{EE67E382-1E6D-4C3A-B03C-510E93F1BBEA}" dt="2026-05-13T14:32:43.430" v="1995" actId="1035"/>
          <ac:spMkLst>
            <pc:docMk/>
            <pc:sldMk cId="1799972470" sldId="812"/>
            <ac:spMk id="33" creationId="{D9A9F9C4-D743-186E-9025-58397BC288FF}"/>
          </ac:spMkLst>
        </pc:spChg>
        <pc:picChg chg="mod">
          <ac:chgData name="Arun Muralidhar" userId="4ae5fadace20dcfa" providerId="LiveId" clId="{EE67E382-1E6D-4C3A-B03C-510E93F1BBEA}" dt="2026-05-13T14:32:51.225" v="1996" actId="14100"/>
          <ac:picMkLst>
            <pc:docMk/>
            <pc:sldMk cId="1799972470" sldId="812"/>
            <ac:picMk id="38" creationId="{39D86E93-1D7C-50EB-E0FC-A4FB44D9C7FE}"/>
          </ac:picMkLst>
        </pc:picChg>
      </pc:sldChg>
      <pc:sldChg chg="addSp delSp modSp add mod">
        <pc:chgData name="Arun Muralidhar" userId="4ae5fadace20dcfa" providerId="LiveId" clId="{EE67E382-1E6D-4C3A-B03C-510E93F1BBEA}" dt="2026-06-01T11:29:00.370" v="2537" actId="20577"/>
        <pc:sldMkLst>
          <pc:docMk/>
          <pc:sldMk cId="1235358440" sldId="813"/>
        </pc:sldMkLst>
        <pc:spChg chg="mod">
          <ac:chgData name="Arun Muralidhar" userId="4ae5fadace20dcfa" providerId="LiveId" clId="{EE67E382-1E6D-4C3A-B03C-510E93F1BBEA}" dt="2026-06-01T11:29:00.370" v="2537" actId="20577"/>
          <ac:spMkLst>
            <pc:docMk/>
            <pc:sldMk cId="1235358440" sldId="813"/>
            <ac:spMk id="3" creationId="{25D95628-48A8-9311-D712-2AB92277F1BA}"/>
          </ac:spMkLst>
        </pc:spChg>
        <pc:spChg chg="add mod">
          <ac:chgData name="Arun Muralidhar" userId="4ae5fadace20dcfa" providerId="LiveId" clId="{EE67E382-1E6D-4C3A-B03C-510E93F1BBEA}" dt="2026-05-13T14:27:51.802" v="1898" actId="114"/>
          <ac:spMkLst>
            <pc:docMk/>
            <pc:sldMk cId="1235358440" sldId="813"/>
            <ac:spMk id="15" creationId="{E011D847-EE86-5780-67BD-ED7CC7B8C8A6}"/>
          </ac:spMkLst>
        </pc:spChg>
        <pc:picChg chg="add mod">
          <ac:chgData name="Arun Muralidhar" userId="4ae5fadace20dcfa" providerId="LiveId" clId="{EE67E382-1E6D-4C3A-B03C-510E93F1BBEA}" dt="2026-05-13T14:27:30.862" v="1896" actId="207"/>
          <ac:picMkLst>
            <pc:docMk/>
            <pc:sldMk cId="1235358440" sldId="813"/>
            <ac:picMk id="14" creationId="{3078B8E2-A69B-0A07-E94A-69324BD11E02}"/>
          </ac:picMkLst>
        </pc:picChg>
      </pc:sldChg>
      <pc:sldChg chg="add del setBg">
        <pc:chgData name="Arun Muralidhar" userId="4ae5fadace20dcfa" providerId="LiveId" clId="{EE67E382-1E6D-4C3A-B03C-510E93F1BBEA}" dt="2026-05-13T14:30:46.792" v="1931" actId="47"/>
        <pc:sldMkLst>
          <pc:docMk/>
          <pc:sldMk cId="860138483" sldId="814"/>
        </pc:sldMkLst>
      </pc:sldChg>
      <pc:sldChg chg="addSp delSp modSp add mod ord">
        <pc:chgData name="Arun Muralidhar" userId="4ae5fadace20dcfa" providerId="LiveId" clId="{EE67E382-1E6D-4C3A-B03C-510E93F1BBEA}" dt="2026-05-13T14:32:13.558" v="1983" actId="1036"/>
        <pc:sldMkLst>
          <pc:docMk/>
          <pc:sldMk cId="4130403339" sldId="814"/>
        </pc:sldMkLst>
        <pc:spChg chg="mod">
          <ac:chgData name="Arun Muralidhar" userId="4ae5fadace20dcfa" providerId="LiveId" clId="{EE67E382-1E6D-4C3A-B03C-510E93F1BBEA}" dt="2026-05-13T14:31:16.417" v="1969" actId="20577"/>
          <ac:spMkLst>
            <pc:docMk/>
            <pc:sldMk cId="4130403339" sldId="814"/>
            <ac:spMk id="3" creationId="{FFCD03D4-9033-CBD9-C17F-52DA49229241}"/>
          </ac:spMkLst>
        </pc:spChg>
        <pc:picChg chg="add mod">
          <ac:chgData name="Arun Muralidhar" userId="4ae5fadace20dcfa" providerId="LiveId" clId="{EE67E382-1E6D-4C3A-B03C-510E93F1BBEA}" dt="2026-05-13T14:32:13.558" v="1983" actId="1036"/>
          <ac:picMkLst>
            <pc:docMk/>
            <pc:sldMk cId="4130403339" sldId="814"/>
            <ac:picMk id="5" creationId="{26D6E4B2-8FBA-734B-791E-702654046448}"/>
          </ac:picMkLst>
        </pc:picChg>
      </pc:sldChg>
      <pc:sldChg chg="modSp add mod">
        <pc:chgData name="Arun Muralidhar" userId="4ae5fadace20dcfa" providerId="LiveId" clId="{EE67E382-1E6D-4C3A-B03C-510E93F1BBEA}" dt="2026-05-13T14:52:20.237" v="2225" actId="5793"/>
        <pc:sldMkLst>
          <pc:docMk/>
          <pc:sldMk cId="1143881119" sldId="815"/>
        </pc:sldMkLst>
        <pc:spChg chg="mod">
          <ac:chgData name="Arun Muralidhar" userId="4ae5fadace20dcfa" providerId="LiveId" clId="{EE67E382-1E6D-4C3A-B03C-510E93F1BBEA}" dt="2026-05-13T14:39:15.431" v="2129" actId="20577"/>
          <ac:spMkLst>
            <pc:docMk/>
            <pc:sldMk cId="1143881119" sldId="815"/>
            <ac:spMk id="4" creationId="{81DB88D0-5777-0F44-C29F-FB5FA6302928}"/>
          </ac:spMkLst>
        </pc:spChg>
        <pc:spChg chg="mod">
          <ac:chgData name="Arun Muralidhar" userId="4ae5fadace20dcfa" providerId="LiveId" clId="{EE67E382-1E6D-4C3A-B03C-510E93F1BBEA}" dt="2026-05-13T14:52:00.712" v="2164" actId="20577"/>
          <ac:spMkLst>
            <pc:docMk/>
            <pc:sldMk cId="1143881119" sldId="815"/>
            <ac:spMk id="5" creationId="{8D872455-22C9-3806-BAEC-4934AB910E86}"/>
          </ac:spMkLst>
        </pc:spChg>
        <pc:spChg chg="mod">
          <ac:chgData name="Arun Muralidhar" userId="4ae5fadace20dcfa" providerId="LiveId" clId="{EE67E382-1E6D-4C3A-B03C-510E93F1BBEA}" dt="2026-05-13T14:52:20.237" v="2225" actId="5793"/>
          <ac:spMkLst>
            <pc:docMk/>
            <pc:sldMk cId="1143881119" sldId="815"/>
            <ac:spMk id="40" creationId="{5F918FC2-E113-CCF8-C762-B87446E52484}"/>
          </ac:spMkLst>
        </pc:spChg>
      </pc:sldChg>
      <pc:sldChg chg="add del">
        <pc:chgData name="Arun Muralidhar" userId="4ae5fadace20dcfa" providerId="LiveId" clId="{EE67E382-1E6D-4C3A-B03C-510E93F1BBEA}" dt="2026-05-13T14:38:35.380" v="2084" actId="2696"/>
        <pc:sldMkLst>
          <pc:docMk/>
          <pc:sldMk cId="2954935996" sldId="815"/>
        </pc:sldMkLst>
      </pc:sldChg>
      <pc:sldChg chg="modSp add mod">
        <pc:chgData name="Arun Muralidhar" userId="4ae5fadace20dcfa" providerId="LiveId" clId="{EE67E382-1E6D-4C3A-B03C-510E93F1BBEA}" dt="2026-06-01T11:43:46.150" v="2541" actId="255"/>
        <pc:sldMkLst>
          <pc:docMk/>
          <pc:sldMk cId="0" sldId="816"/>
        </pc:sldMkLst>
        <pc:spChg chg="mod">
          <ac:chgData name="Arun Muralidhar" userId="4ae5fadace20dcfa" providerId="LiveId" clId="{EE67E382-1E6D-4C3A-B03C-510E93F1BBEA}" dt="2026-06-01T11:43:46.150" v="2541" actId="255"/>
          <ac:spMkLst>
            <pc:docMk/>
            <pc:sldMk cId="0" sldId="816"/>
            <ac:spMk id="8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3:46.150" v="2541" actId="255"/>
          <ac:spMkLst>
            <pc:docMk/>
            <pc:sldMk cId="0" sldId="816"/>
            <ac:spMk id="9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3:46.150" v="2541" actId="255"/>
          <ac:spMkLst>
            <pc:docMk/>
            <pc:sldMk cId="0" sldId="816"/>
            <ac:spMk id="12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3:46.150" v="2541" actId="255"/>
          <ac:spMkLst>
            <pc:docMk/>
            <pc:sldMk cId="0" sldId="816"/>
            <ac:spMk id="13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3:46.150" v="2541" actId="255"/>
          <ac:spMkLst>
            <pc:docMk/>
            <pc:sldMk cId="0" sldId="816"/>
            <ac:spMk id="16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3:46.150" v="2541" actId="255"/>
          <ac:spMkLst>
            <pc:docMk/>
            <pc:sldMk cId="0" sldId="816"/>
            <ac:spMk id="17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3:46.150" v="2541" actId="255"/>
          <ac:spMkLst>
            <pc:docMk/>
            <pc:sldMk cId="0" sldId="816"/>
            <ac:spMk id="20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3:46.150" v="2541" actId="255"/>
          <ac:spMkLst>
            <pc:docMk/>
            <pc:sldMk cId="0" sldId="816"/>
            <ac:spMk id="21" creationId="{00000000-0000-0000-0000-000000000000}"/>
          </ac:spMkLst>
        </pc:spChg>
      </pc:sldChg>
      <pc:sldChg chg="modSp add mod">
        <pc:chgData name="Arun Muralidhar" userId="4ae5fadace20dcfa" providerId="LiveId" clId="{EE67E382-1E6D-4C3A-B03C-510E93F1BBEA}" dt="2026-06-01T11:44:12.359" v="2542" actId="255"/>
        <pc:sldMkLst>
          <pc:docMk/>
          <pc:sldMk cId="0" sldId="817"/>
        </pc:sldMkLst>
        <pc:spChg chg="mod">
          <ac:chgData name="Arun Muralidhar" userId="4ae5fadace20dcfa" providerId="LiveId" clId="{EE67E382-1E6D-4C3A-B03C-510E93F1BBEA}" dt="2026-06-01T11:44:12.359" v="2542" actId="255"/>
          <ac:spMkLst>
            <pc:docMk/>
            <pc:sldMk cId="0" sldId="817"/>
            <ac:spMk id="8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4:12.359" v="2542" actId="255"/>
          <ac:spMkLst>
            <pc:docMk/>
            <pc:sldMk cId="0" sldId="817"/>
            <ac:spMk id="9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4:12.359" v="2542" actId="255"/>
          <ac:spMkLst>
            <pc:docMk/>
            <pc:sldMk cId="0" sldId="817"/>
            <ac:spMk id="12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4:12.359" v="2542" actId="255"/>
          <ac:spMkLst>
            <pc:docMk/>
            <pc:sldMk cId="0" sldId="817"/>
            <ac:spMk id="13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4:12.359" v="2542" actId="255"/>
          <ac:spMkLst>
            <pc:docMk/>
            <pc:sldMk cId="0" sldId="817"/>
            <ac:spMk id="16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4:12.359" v="2542" actId="255"/>
          <ac:spMkLst>
            <pc:docMk/>
            <pc:sldMk cId="0" sldId="817"/>
            <ac:spMk id="17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4:12.359" v="2542" actId="255"/>
          <ac:spMkLst>
            <pc:docMk/>
            <pc:sldMk cId="0" sldId="817"/>
            <ac:spMk id="20" creationId="{00000000-0000-0000-0000-000000000000}"/>
          </ac:spMkLst>
        </pc:spChg>
        <pc:spChg chg="mod">
          <ac:chgData name="Arun Muralidhar" userId="4ae5fadace20dcfa" providerId="LiveId" clId="{EE67E382-1E6D-4C3A-B03C-510E93F1BBEA}" dt="2026-06-01T11:44:12.359" v="2542" actId="255"/>
          <ac:spMkLst>
            <pc:docMk/>
            <pc:sldMk cId="0" sldId="817"/>
            <ac:spMk id="21" creationId="{00000000-0000-0000-0000-000000000000}"/>
          </ac:spMkLst>
        </pc:spChg>
      </pc:sldChg>
      <pc:sldChg chg="modSp add mod setBg">
        <pc:chgData name="Arun Muralidhar" userId="4ae5fadace20dcfa" providerId="LiveId" clId="{EE67E382-1E6D-4C3A-B03C-510E93F1BBEA}" dt="2026-05-13T14:57:15.994" v="2368" actId="1035"/>
        <pc:sldMkLst>
          <pc:docMk/>
          <pc:sldMk cId="0" sldId="818"/>
        </pc:sldMkLst>
        <pc:spChg chg="mod">
          <ac:chgData name="Arun Muralidhar" userId="4ae5fadace20dcfa" providerId="LiveId" clId="{EE67E382-1E6D-4C3A-B03C-510E93F1BBEA}" dt="2026-05-13T14:57:10.007" v="2360" actId="1035"/>
          <ac:spMkLst>
            <pc:docMk/>
            <pc:sldMk cId="0" sldId="818"/>
            <ac:spMk id="5" creationId="{00000000-0000-0000-0000-000000000000}"/>
          </ac:spMkLst>
        </pc:spChg>
        <pc:spChg chg="mod">
          <ac:chgData name="Arun Muralidhar" userId="4ae5fadace20dcfa" providerId="LiveId" clId="{EE67E382-1E6D-4C3A-B03C-510E93F1BBEA}" dt="2026-05-13T14:57:15.994" v="2368" actId="1035"/>
          <ac:spMkLst>
            <pc:docMk/>
            <pc:sldMk cId="0" sldId="818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9868A-9CBA-4277-98B3-DA8D3EDBAF41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13C7E-7E35-424C-8E38-E2D31C0CC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8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B3C11-68CF-A4B5-4A8E-565B77AB8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200E2-5B73-4FAC-C0E7-B7AD8CBC6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11D871-BE51-6925-15E7-37E20F758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82840F-00B1-CF76-62E7-58E1334A45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E7119-366E-F545-813A-B20844965B7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27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623578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ardrop 6"/>
          <p:cNvSpPr/>
          <p:nvPr userDrawn="1"/>
        </p:nvSpPr>
        <p:spPr>
          <a:xfrm>
            <a:off x="11164123" y="6172391"/>
            <a:ext cx="647531" cy="485775"/>
          </a:xfrm>
          <a:prstGeom prst="teardrop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15277"/>
            <a:ext cx="11029194" cy="0"/>
          </a:xfrm>
          <a:prstGeom prst="line">
            <a:avLst/>
          </a:prstGeom>
          <a:ln>
            <a:solidFill>
              <a:srgbClr val="3C3C3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11935850" y="6415277"/>
            <a:ext cx="252975" cy="0"/>
          </a:xfrm>
          <a:prstGeom prst="line">
            <a:avLst/>
          </a:prstGeom>
          <a:ln>
            <a:solidFill>
              <a:srgbClr val="3C3C3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18055" y="6216531"/>
            <a:ext cx="555487" cy="365125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3C74A444-710D-714D-8ED5-E3B767574BE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3" descr="alpha final logo size 3.jpg                                    0000BD3Dnk                             ABA78158: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62" y="6511631"/>
            <a:ext cx="1633657" cy="29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177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1122363"/>
            <a:ext cx="10360501" cy="2387600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FB5A6-EB15-4152-82A9-E7134053BA9A}" type="datetime1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843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C153-D2D3-40BF-A6AE-BCE5F38567F7}" type="datetime1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88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4" y="1709740"/>
            <a:ext cx="10512862" cy="285273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4" y="4589465"/>
            <a:ext cx="10512862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93DC3-1025-49A5-B63A-609163B25C5D}" type="datetime1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456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404257"/>
            <a:ext cx="5180251" cy="477270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404257"/>
            <a:ext cx="5180251" cy="4772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06DCD-7BDA-4514-B140-134068FDC23B}" type="datetime1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988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7"/>
            <a:ext cx="10512862" cy="9193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394" y="1365477"/>
            <a:ext cx="51564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1" y="2270351"/>
            <a:ext cx="5156443" cy="39193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365477"/>
            <a:ext cx="51818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270351"/>
            <a:ext cx="5181838" cy="3919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092A7-CFB3-4AE4-AA03-6B0BDBDFCFF3}" type="datetime1">
              <a:rPr lang="en-US" smtClean="0"/>
              <a:t>6/1/2026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81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9ECE2-43E7-49C4-B286-C70519227B9E}" type="datetime1">
              <a:rPr lang="en-US" smtClean="0"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714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A95A-9FC4-4863-999D-5ABE29B4CAEA}" type="datetime1">
              <a:rPr lang="en-US" smtClean="0"/>
              <a:t>6/1/2026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16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457200"/>
            <a:ext cx="3931213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7"/>
            <a:ext cx="6170593" cy="487362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D02A-2B5A-4B98-A4FE-D57E415F6DCC}" type="datetime1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7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457200"/>
            <a:ext cx="393121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838" y="987427"/>
            <a:ext cx="6170593" cy="4873625"/>
          </a:xfrm>
        </p:spPr>
        <p:txBody>
          <a:bodyPr anchor="t"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36127-FACB-48DB-87BB-15F04F596C79}" type="datetime1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388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8DF1-31C3-47FD-8696-C82AE349D29C}" type="datetime1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943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9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6B37-DE19-45F8-B4F2-5F7021095B9A}" type="datetime1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03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041" y="76200"/>
            <a:ext cx="1097775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68801" y="1828800"/>
            <a:ext cx="10891810" cy="42672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29098048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6970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623578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ardrop 6"/>
          <p:cNvSpPr/>
          <p:nvPr userDrawn="1"/>
        </p:nvSpPr>
        <p:spPr>
          <a:xfrm>
            <a:off x="11164123" y="6172391"/>
            <a:ext cx="647531" cy="485775"/>
          </a:xfrm>
          <a:prstGeom prst="teardrop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15277"/>
            <a:ext cx="11029194" cy="0"/>
          </a:xfrm>
          <a:prstGeom prst="line">
            <a:avLst/>
          </a:prstGeom>
          <a:ln>
            <a:solidFill>
              <a:srgbClr val="3C3C3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11935850" y="6415277"/>
            <a:ext cx="252975" cy="0"/>
          </a:xfrm>
          <a:prstGeom prst="line">
            <a:avLst/>
          </a:prstGeom>
          <a:ln>
            <a:solidFill>
              <a:srgbClr val="3C3C3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18055" y="6216531"/>
            <a:ext cx="555487" cy="365125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3C74A444-710D-714D-8ED5-E3B767574BE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3" descr="alpha final logo size 3.jpg                                    0000BD3Dnk                             ABA78158: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62" y="6511631"/>
            <a:ext cx="1633657" cy="29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6569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4365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4413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98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2296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735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6935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8770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1268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935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37603" y="2286000"/>
            <a:ext cx="1031362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936785" y="6154580"/>
            <a:ext cx="16594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Proprietary</a:t>
            </a:r>
            <a:r>
              <a:rPr lang="en-US" sz="1000" baseline="0" dirty="0"/>
              <a:t> and Confidential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90730694"/>
      </p:ext>
    </p:extLst>
  </p:cSld>
  <p:clrMapOvr>
    <a:masterClrMapping/>
  </p:clrMapOvr>
  <p:transition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F57A8-C6A0-ED6F-A222-515BE831D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7"/>
            <a:ext cx="10512862" cy="646929"/>
          </a:xfrm>
        </p:spPr>
        <p:txBody>
          <a:bodyPr>
            <a:normAutofit/>
          </a:bodyPr>
          <a:lstStyle>
            <a:lvl1pPr>
              <a:defRPr sz="2700" b="1"/>
            </a:lvl1pPr>
          </a:lstStyle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E52DC-C44D-ED22-F2DB-BF3437B7B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982" y="1269507"/>
            <a:ext cx="10512862" cy="49074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8EAC0-96E1-D6A6-8FA3-C84A889E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64767-993C-50A6-40A0-3761EA3CF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1F41E-6617-6FC8-D068-87F6D8EE0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88276-AB1D-484D-B290-379C499B630B}" type="slidenum">
              <a:rPr lang="it-IT" smtClean="0"/>
              <a:pPr/>
              <a:t>‹#›</a:t>
            </a:fld>
            <a:endParaRPr lang="it-IT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A6739C-6CE4-4D4F-25E2-CD05A25F4DF7}"/>
              </a:ext>
            </a:extLst>
          </p:cNvPr>
          <p:cNvCxnSpPr/>
          <p:nvPr userDrawn="1"/>
        </p:nvCxnSpPr>
        <p:spPr>
          <a:xfrm>
            <a:off x="837982" y="1118586"/>
            <a:ext cx="1051286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79EDEB7-06D9-8721-C975-C377D5EABE30}"/>
              </a:ext>
            </a:extLst>
          </p:cNvPr>
          <p:cNvCxnSpPr/>
          <p:nvPr userDrawn="1"/>
        </p:nvCxnSpPr>
        <p:spPr>
          <a:xfrm>
            <a:off x="837982" y="6258757"/>
            <a:ext cx="1051286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081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7"/>
            <a:ext cx="10512862" cy="962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404257"/>
            <a:ext cx="10512862" cy="4772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2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A0FC2-A42E-4C6A-AFCB-582AAEB00BC5}" type="datetime1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2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54A2E-4996-4EB5-8F81-0EC62938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3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00206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4A444-710D-714D-8ED5-E3B767574B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484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3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4389120" cy="6784848"/>
          </a:xfrm>
          <a:prstGeom prst="rect">
            <a:avLst/>
          </a:prstGeom>
          <a:solidFill>
            <a:srgbClr val="1E3A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389120" y="73152"/>
            <a:ext cx="54864" cy="6784848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4443984" y="73152"/>
            <a:ext cx="7744968" cy="6784848"/>
          </a:xfrm>
          <a:prstGeom prst="rect">
            <a:avLst/>
          </a:prstGeom>
          <a:solidFill>
            <a:srgbClr val="112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74320" y="457200"/>
            <a:ext cx="3931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ADCFC"/>
                </a:solidFill>
                <a:latin typeface="Calibri"/>
              </a:rPr>
              <a:t>JOURNAL OF
PERFORMANCE
MEASUREMENT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169164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F5D987"/>
                </a:solidFill>
                <a:latin typeface="Calibri"/>
              </a:rPr>
              <a:t>Annual Conference 2025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" y="2286000"/>
            <a:ext cx="3840480" cy="1463040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11480" y="2359152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D234A"/>
                </a:solidFill>
                <a:latin typeface="Cambria"/>
              </a:rPr>
              <a:t>🏆  DIETZ AWARD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2724912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0D234A"/>
                </a:solidFill>
                <a:latin typeface="Cambria"/>
              </a:rPr>
              <a:t>Best Paper of 2025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301752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0D234A"/>
                </a:solidFill>
                <a:latin typeface="Calibri"/>
              </a:rPr>
              <a:t>Journal of Performance Measurement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3931920"/>
            <a:ext cx="3840480" cy="1828800"/>
          </a:xfrm>
          <a:prstGeom prst="rect">
            <a:avLst/>
          </a:prstGeom>
          <a:solidFill>
            <a:srgbClr val="0A1B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11480" y="4005072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99A06"/>
                </a:solidFill>
                <a:latin typeface="Calibri"/>
              </a:rPr>
              <a:t>AUTHORS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4279392"/>
            <a:ext cx="3474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mbria"/>
              </a:rPr>
              <a:t>Arun Muralidhar, Ph.D.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" y="4590288"/>
            <a:ext cx="3474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Founder, Mcube Investment Technologies
Adjunct Professor, Georgetown University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" y="5120640"/>
            <a:ext cx="3474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mbria"/>
              </a:rPr>
              <a:t>Lester Seigel, Ph.D.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5431536"/>
            <a:ext cx="3474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Head of Financial Engineering, World Bank Treasury
Adjunct Professor, Georgetown University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551016"/>
            <a:ext cx="713232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b="1" i="0" dirty="0">
                <a:solidFill>
                  <a:srgbClr val="FFFFFF"/>
                </a:solidFill>
                <a:latin typeface="Cambria"/>
              </a:rPr>
              <a:t>Using Rodney Dangerfield</a:t>
            </a:r>
            <a:r>
              <a:rPr lang="en-US" sz="3800" b="1" dirty="0">
                <a:solidFill>
                  <a:srgbClr val="FFFFFF"/>
                </a:solidFill>
                <a:latin typeface="Cambria"/>
              </a:rPr>
              <a:t> (and Vectors)</a:t>
            </a:r>
            <a:r>
              <a:rPr lang="en-US" sz="3800" b="1" i="0" dirty="0">
                <a:solidFill>
                  <a:srgbClr val="FFFFFF"/>
                </a:solidFill>
                <a:latin typeface="Cambria"/>
              </a:rPr>
              <a:t> to </a:t>
            </a:r>
            <a:r>
              <a:rPr sz="3800" b="1" i="0" dirty="0">
                <a:solidFill>
                  <a:srgbClr val="FFFFFF"/>
                </a:solidFill>
                <a:latin typeface="Cambria"/>
              </a:rPr>
              <a:t>Explain Risk-Adjusted
Performance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63440" y="3246120"/>
            <a:ext cx="7040880" cy="36576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663440" y="3429000"/>
            <a:ext cx="70408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CADCFC"/>
                </a:solidFill>
                <a:latin typeface="Calibri"/>
              </a:rPr>
              <a:t>A new visual field of finance — Vector Finance —
where portfolios are vectors, correlations are cosines,
and risk-adjusted performance becomes geometry.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63440" y="6217920"/>
            <a:ext cx="7040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4748B"/>
                </a:solidFill>
                <a:latin typeface="Calibri"/>
              </a:rPr>
              <a:t>Spring 2025  ·  Journal of Performance Measurement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8BD9F-99F0-C09D-12F7-1449E88E7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333AE5-D996-B3B7-A9A1-42BD48038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 smtClean="0">
                <a:solidFill>
                  <a:prstClr val="white"/>
                </a:solidFill>
              </a:rPr>
              <a:pPr/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B7553607-D56B-8F50-30B3-2EE2FFC30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771" y="309823"/>
            <a:ext cx="8229600" cy="566889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3C3C3C"/>
                </a:solidFill>
                <a:cs typeface="Arial" pitchFamily="34" charset="0"/>
              </a:rPr>
              <a:t>Manager’s Skill : Is Very Important for Portfolios</a:t>
            </a:r>
            <a:br>
              <a:rPr lang="id-ID" sz="3100" b="1" dirty="0">
                <a:solidFill>
                  <a:srgbClr val="3C3C3C"/>
                </a:solidFill>
                <a:cs typeface="Arial" pitchFamily="34" charset="0"/>
              </a:rPr>
            </a:br>
            <a:r>
              <a:rPr lang="en-US" sz="2200" b="1" dirty="0">
                <a:solidFill>
                  <a:srgbClr val="0070C0"/>
                </a:solidFill>
                <a:cs typeface="Arial" pitchFamily="34" charset="0"/>
              </a:rPr>
              <a:t>Performance Data is Noisy – Do Not Want to Hire Lucky Managers</a:t>
            </a:r>
            <a:endParaRPr lang="id-ID" sz="2200" b="1" dirty="0">
              <a:solidFill>
                <a:srgbClr val="0070C0"/>
              </a:solidFill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89E65D-B2EF-9542-4FA2-B539EC08E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412" y="1128206"/>
            <a:ext cx="9144000" cy="50202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D69C69-FA44-5CCA-ADE2-09EFD816CB3A}"/>
              </a:ext>
            </a:extLst>
          </p:cNvPr>
          <p:cNvSpPr txBox="1"/>
          <p:nvPr/>
        </p:nvSpPr>
        <p:spPr>
          <a:xfrm>
            <a:off x="3946124" y="6420194"/>
            <a:ext cx="5321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</a:rPr>
              <a:t>Using Ambarish-Seigel (1996) Measure</a:t>
            </a:r>
          </a:p>
        </p:txBody>
      </p:sp>
    </p:spTree>
    <p:extLst>
      <p:ext uri="{BB962C8B-B14F-4D97-AF65-F5344CB8AC3E}">
        <p14:creationId xmlns:p14="http://schemas.microsoft.com/office/powerpoint/2010/main" val="2520048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E0E2A-B3A8-C6ED-3DA6-11B9032E0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F018B8-FF41-7D41-D09A-6EA58F8F0E21}"/>
              </a:ext>
            </a:extLst>
          </p:cNvPr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7B4485-4A55-2542-2250-EC43F3FF6296}"/>
              </a:ext>
            </a:extLst>
          </p:cNvPr>
          <p:cNvSpPr/>
          <p:nvPr/>
        </p:nvSpPr>
        <p:spPr>
          <a:xfrm>
            <a:off x="365760" y="137160"/>
            <a:ext cx="2286000" cy="292608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F87278-2BBF-4361-12B0-A3B80A993E4F}"/>
              </a:ext>
            </a:extLst>
          </p:cNvPr>
          <p:cNvSpPr txBox="1"/>
          <p:nvPr/>
        </p:nvSpPr>
        <p:spPr>
          <a:xfrm>
            <a:off x="475488" y="173736"/>
            <a:ext cx="21031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 dirty="0">
                <a:solidFill>
                  <a:srgbClr val="FFFFFF"/>
                </a:solidFill>
                <a:latin typeface="Calibri"/>
              </a:rPr>
              <a:t>0</a:t>
            </a:r>
            <a:r>
              <a:rPr lang="en-US" sz="900" b="1" dirty="0">
                <a:solidFill>
                  <a:srgbClr val="FFFFFF"/>
                </a:solidFill>
                <a:latin typeface="Calibri"/>
              </a:rPr>
              <a:t>3</a:t>
            </a:r>
            <a:r>
              <a:rPr lang="en-US" sz="900" b="1" i="0" dirty="0">
                <a:solidFill>
                  <a:srgbClr val="FFFFFF"/>
                </a:solidFill>
                <a:latin typeface="Calibri"/>
              </a:rPr>
              <a:t> – MCUBE MEAUSRE</a:t>
            </a:r>
            <a:endParaRPr sz="9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37231A-4D68-760F-5989-2E351AB5B8E7}"/>
              </a:ext>
            </a:extLst>
          </p:cNvPr>
          <p:cNvSpPr txBox="1"/>
          <p:nvPr/>
        </p:nvSpPr>
        <p:spPr>
          <a:xfrm>
            <a:off x="2834640" y="164592"/>
            <a:ext cx="8961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FFFFFF"/>
                </a:solidFill>
                <a:latin typeface="Cambria"/>
              </a:rPr>
              <a:t>Rodney Dangerfield on Second Opinions</a:t>
            </a:r>
            <a:endParaRPr sz="2800" b="1" i="0" dirty="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A319EC1-7DF1-2251-2E64-023B9DD9A71E}"/>
              </a:ext>
            </a:extLst>
          </p:cNvPr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FFE5A45-9D54-74A5-54EE-ADDF75F3F365}"/>
              </a:ext>
            </a:extLst>
          </p:cNvPr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7026B4-C879-2478-8196-038D1553989D}"/>
              </a:ext>
            </a:extLst>
          </p:cNvPr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30E202A-1816-D96A-B3F5-50E180F9D5F1}"/>
              </a:ext>
            </a:extLst>
          </p:cNvPr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322AC9-BB7E-F366-7A57-512881D5A2A0}"/>
              </a:ext>
            </a:extLst>
          </p:cNvPr>
          <p:cNvSpPr txBox="1"/>
          <p:nvPr/>
        </p:nvSpPr>
        <p:spPr>
          <a:xfrm>
            <a:off x="724395" y="1270660"/>
            <a:ext cx="110713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My psychiatrist told me I am crazy.</a:t>
            </a:r>
          </a:p>
          <a:p>
            <a:endParaRPr lang="en-US" sz="4800" dirty="0">
              <a:solidFill>
                <a:srgbClr val="FF0000"/>
              </a:solidFill>
            </a:endParaRPr>
          </a:p>
          <a:p>
            <a:r>
              <a:rPr lang="en-US" sz="4800" dirty="0">
                <a:solidFill>
                  <a:srgbClr val="FF0000"/>
                </a:solidFill>
              </a:rPr>
              <a:t>I told him I want a second opinion.</a:t>
            </a:r>
          </a:p>
          <a:p>
            <a:endParaRPr lang="en-US" sz="4800" dirty="0">
              <a:solidFill>
                <a:srgbClr val="FF0000"/>
              </a:solidFill>
            </a:endParaRPr>
          </a:p>
          <a:p>
            <a:r>
              <a:rPr lang="en-US" sz="4800" dirty="0">
                <a:solidFill>
                  <a:srgbClr val="FF0000"/>
                </a:solidFill>
              </a:rPr>
              <a:t>He said, OK – you are ugly too!!</a:t>
            </a:r>
          </a:p>
        </p:txBody>
      </p:sp>
    </p:spTree>
    <p:extLst>
      <p:ext uri="{BB962C8B-B14F-4D97-AF65-F5344CB8AC3E}">
        <p14:creationId xmlns:p14="http://schemas.microsoft.com/office/powerpoint/2010/main" val="578772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65760" y="137160"/>
            <a:ext cx="2286000" cy="292608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75488" y="173736"/>
            <a:ext cx="2103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FFFFFF"/>
                </a:solidFill>
                <a:latin typeface="Calibri"/>
              </a:rPr>
              <a:t>03 · M-CUBE MEASURE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34640" y="164592"/>
            <a:ext cx="89611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Cambria"/>
              </a:rPr>
              <a:t>The M-cube Risk-Adjusted Performance Measure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143000"/>
            <a:ext cx="11475720" cy="960120"/>
          </a:xfrm>
          <a:prstGeom prst="rect">
            <a:avLst/>
          </a:prstGeom>
          <a:solidFill>
            <a:srgbClr val="112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1234440"/>
            <a:ext cx="1645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99A06"/>
                </a:solidFill>
                <a:latin typeface="Calibri"/>
              </a:rPr>
              <a:t>OBJECTIVE: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0352" y="1261872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FFFFFF"/>
                </a:solidFill>
                <a:latin typeface="Courier New"/>
              </a:rPr>
              <a:t>Maximize E[r(A) − r(L)]  </a:t>
            </a:r>
            <a:endParaRPr lang="en-US" b="1" i="0" dirty="0">
              <a:solidFill>
                <a:srgbClr val="FFFFFF"/>
              </a:solidFill>
              <a:latin typeface="Courier New"/>
            </a:endParaRPr>
          </a:p>
          <a:p>
            <a:pPr algn="l"/>
            <a:r>
              <a:rPr b="1" i="0" dirty="0">
                <a:solidFill>
                  <a:srgbClr val="FFFFFF"/>
                </a:solidFill>
                <a:latin typeface="Courier New"/>
              </a:rPr>
              <a:t>subject to  σ(A) = σ(L)  </a:t>
            </a:r>
            <a:r>
              <a:rPr lang="en-US" b="1" i="0" dirty="0">
                <a:solidFill>
                  <a:srgbClr val="FFFFFF"/>
                </a:solidFill>
                <a:latin typeface="Courier New"/>
              </a:rPr>
              <a:t>AND</a:t>
            </a:r>
            <a:r>
              <a:rPr b="1" i="0" dirty="0">
                <a:solidFill>
                  <a:srgbClr val="FFFFFF"/>
                </a:solidFill>
                <a:latin typeface="Courier New"/>
              </a:rPr>
              <a:t>  TE(A, L) = τ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2331720"/>
            <a:ext cx="3657600" cy="2743200"/>
          </a:xfrm>
          <a:prstGeom prst="rect">
            <a:avLst/>
          </a:prstGeom>
          <a:solidFill>
            <a:srgbClr val="E0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65760" y="2331720"/>
            <a:ext cx="54864" cy="27432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30352" y="2423160"/>
            <a:ext cx="3383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>
                <a:solidFill>
                  <a:srgbClr val="028090"/>
                </a:solidFill>
                <a:latin typeface="Cambria"/>
              </a:rPr>
              <a:t>Portfolio 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0352" y="2852928"/>
            <a:ext cx="33832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0D234A"/>
                </a:solidFill>
                <a:latin typeface="Calibri"/>
              </a:rPr>
              <a:t>A = </a:t>
            </a:r>
            <a:r>
              <a:rPr b="0" i="1" dirty="0" err="1">
                <a:solidFill>
                  <a:srgbClr val="0D234A"/>
                </a:solidFill>
                <a:latin typeface="Calibri"/>
              </a:rPr>
              <a:t>a</a:t>
            </a:r>
            <a:r>
              <a:rPr b="0" i="0" dirty="0" err="1">
                <a:solidFill>
                  <a:srgbClr val="0D234A"/>
                </a:solidFill>
                <a:latin typeface="Calibri"/>
              </a:rPr>
              <a:t>·P</a:t>
            </a:r>
            <a:r>
              <a:rPr b="0" i="0" dirty="0">
                <a:solidFill>
                  <a:srgbClr val="0D234A"/>
                </a:solidFill>
                <a:latin typeface="Calibri"/>
              </a:rPr>
              <a:t> + </a:t>
            </a:r>
            <a:r>
              <a:rPr b="0" i="1" dirty="0" err="1">
                <a:solidFill>
                  <a:srgbClr val="0D234A"/>
                </a:solidFill>
                <a:latin typeface="Calibri"/>
              </a:rPr>
              <a:t>l</a:t>
            </a:r>
            <a:r>
              <a:rPr b="0" i="0" dirty="0" err="1">
                <a:solidFill>
                  <a:srgbClr val="0D234A"/>
                </a:solidFill>
                <a:latin typeface="Calibri"/>
              </a:rPr>
              <a:t>·L</a:t>
            </a:r>
            <a:r>
              <a:rPr b="0" i="0" dirty="0">
                <a:solidFill>
                  <a:srgbClr val="0D234A"/>
                </a:solidFill>
                <a:latin typeface="Calibri"/>
              </a:rPr>
              <a:t> + (</a:t>
            </a:r>
            <a:r>
              <a:rPr b="0" i="1" dirty="0">
                <a:solidFill>
                  <a:srgbClr val="0D234A"/>
                </a:solidFill>
                <a:latin typeface="Calibri"/>
              </a:rPr>
              <a:t>1−a−l</a:t>
            </a:r>
            <a:r>
              <a:rPr b="0" i="0" dirty="0">
                <a:solidFill>
                  <a:srgbClr val="0D234A"/>
                </a:solidFill>
                <a:latin typeface="Calibri"/>
              </a:rPr>
              <a:t>)·F
</a:t>
            </a:r>
            <a:r>
              <a:rPr b="0" i="1" dirty="0">
                <a:solidFill>
                  <a:srgbClr val="0D234A"/>
                </a:solidFill>
                <a:latin typeface="Calibri"/>
              </a:rPr>
              <a:t>a</a:t>
            </a:r>
            <a:r>
              <a:rPr b="0" i="0" dirty="0">
                <a:solidFill>
                  <a:srgbClr val="0D234A"/>
                </a:solidFill>
                <a:latin typeface="Calibri"/>
              </a:rPr>
              <a:t> = allocation to agent portfolio
</a:t>
            </a:r>
            <a:r>
              <a:rPr b="0" i="1" dirty="0">
                <a:solidFill>
                  <a:srgbClr val="0D234A"/>
                </a:solidFill>
                <a:latin typeface="Calibri"/>
              </a:rPr>
              <a:t>l</a:t>
            </a:r>
            <a:r>
              <a:rPr b="0" i="0" dirty="0">
                <a:solidFill>
                  <a:srgbClr val="0D234A"/>
                </a:solidFill>
                <a:latin typeface="Calibri"/>
              </a:rPr>
              <a:t> = allocation to benchmark (beta)
(</a:t>
            </a:r>
            <a:r>
              <a:rPr b="0" i="1" dirty="0">
                <a:solidFill>
                  <a:srgbClr val="0D234A"/>
                </a:solidFill>
                <a:latin typeface="Calibri"/>
              </a:rPr>
              <a:t>1−a−l</a:t>
            </a:r>
            <a:r>
              <a:rPr b="0" i="0" dirty="0">
                <a:solidFill>
                  <a:srgbClr val="0D234A"/>
                </a:solidFill>
                <a:latin typeface="Calibri"/>
              </a:rPr>
              <a:t>) = allocation to risk-free asset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51960" y="2331720"/>
            <a:ext cx="3657600" cy="2743200"/>
          </a:xfrm>
          <a:prstGeom prst="rect">
            <a:avLst/>
          </a:prstGeom>
          <a:solidFill>
            <a:srgbClr val="FFF5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251960" y="2331720"/>
            <a:ext cx="54864" cy="2743200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416552" y="2423160"/>
            <a:ext cx="3383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>
                <a:solidFill>
                  <a:srgbClr val="C99A06"/>
                </a:solidFill>
                <a:latin typeface="Cambria"/>
              </a:rPr>
              <a:t>Volatility Constraint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852928"/>
            <a:ext cx="33832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0D234A"/>
                </a:solidFill>
                <a:latin typeface="Calibri"/>
              </a:rPr>
              <a:t>σ(A) = σ(L)
Forces risk-adjusted portfolio to have</a:t>
            </a:r>
            <a:r>
              <a:rPr lang="en-US" b="0" i="0" dirty="0">
                <a:solidFill>
                  <a:srgbClr val="0D234A"/>
                </a:solidFill>
                <a:latin typeface="Calibri"/>
              </a:rPr>
              <a:t> </a:t>
            </a:r>
            <a:r>
              <a:rPr b="0" i="0" dirty="0">
                <a:solidFill>
                  <a:srgbClr val="0D234A"/>
                </a:solidFill>
                <a:latin typeface="Calibri"/>
              </a:rPr>
              <a:t>identical absolute volatility to the goal —</a:t>
            </a:r>
            <a:r>
              <a:rPr lang="en-US" b="0" i="0" dirty="0">
                <a:solidFill>
                  <a:srgbClr val="0D234A"/>
                </a:solidFill>
                <a:latin typeface="Calibri"/>
              </a:rPr>
              <a:t> </a:t>
            </a:r>
            <a:r>
              <a:rPr b="1" i="0" dirty="0">
                <a:solidFill>
                  <a:srgbClr val="0D234A"/>
                </a:solidFill>
                <a:latin typeface="Calibri"/>
              </a:rPr>
              <a:t>the first normalization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60" y="2331720"/>
            <a:ext cx="3657600" cy="2743200"/>
          </a:xfrm>
          <a:prstGeom prst="rect">
            <a:avLst/>
          </a:prstGeom>
          <a:solidFill>
            <a:srgbClr val="FDEE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8138160" y="2331720"/>
            <a:ext cx="54864" cy="2743200"/>
          </a:xfrm>
          <a:prstGeom prst="rect">
            <a:avLst/>
          </a:prstGeom>
          <a:solidFill>
            <a:srgbClr val="E05A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302752" y="2423160"/>
            <a:ext cx="3383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>
                <a:solidFill>
                  <a:srgbClr val="E05A3A"/>
                </a:solidFill>
                <a:latin typeface="Cambria"/>
              </a:rPr>
              <a:t>Tracking Error Constraint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02752" y="2852928"/>
            <a:ext cx="33832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0D234A"/>
                </a:solidFill>
                <a:latin typeface="Calibri"/>
              </a:rPr>
              <a:t>TE(A, L) = τ
Forces identical relative risk (tracking error)for ALL managers — </a:t>
            </a:r>
            <a:r>
              <a:rPr b="1" i="0" dirty="0">
                <a:solidFill>
                  <a:srgbClr val="0D234A"/>
                </a:solidFill>
                <a:latin typeface="Calibri"/>
              </a:rPr>
              <a:t>the second normalization</a:t>
            </a:r>
            <a:r>
              <a:rPr b="0" i="0" dirty="0">
                <a:solidFill>
                  <a:srgbClr val="0D234A"/>
                </a:solidFill>
                <a:latin typeface="Calibri"/>
              </a:rPr>
              <a:t>
(this is what M² misses!)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5760" y="5257800"/>
            <a:ext cx="11475720" cy="100584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48640" y="5349240"/>
            <a:ext cx="11064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>
                <a:solidFill>
                  <a:srgbClr val="C99A06"/>
                </a:solidFill>
                <a:latin typeface="Cambria"/>
              </a:rPr>
              <a:t>RESULT: With M-cube, every manager's ρ(A,L) = ρ(τ,L) — identical for all.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5687568"/>
            <a:ext cx="11064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1">
                <a:solidFill>
                  <a:srgbClr val="CADCFC"/>
                </a:solidFill>
                <a:latin typeface="Calibri"/>
              </a:rPr>
              <a:t>M-cube excess return ranking ≡ Ambarish-Seigel skill ranking  —  no other measure achieves this.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57576-E2B9-8C05-D080-F218CBAC5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7103D3-DA65-F25B-1A84-EFDC59727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4A444-710D-714D-8ED5-E3B767574BE7}" type="slidenum">
              <a:rPr lang="en-US">
                <a:solidFill>
                  <a:prstClr val="white"/>
                </a:solidFill>
                <a:latin typeface="Calibri"/>
              </a:rPr>
              <a:pPr/>
              <a:t>13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Google Shape;128;p18">
            <a:extLst>
              <a:ext uri="{FF2B5EF4-FFF2-40B4-BE49-F238E27FC236}">
                <a16:creationId xmlns:a16="http://schemas.microsoft.com/office/drawing/2014/main" id="{5E43FED0-601A-BD5B-F7DC-16703B249C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30036" y="128855"/>
            <a:ext cx="9888019" cy="12486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3C3C3C"/>
              </a:buClr>
              <a:buSzPts val="2790"/>
            </a:pPr>
            <a:r>
              <a:rPr lang="en-US" sz="2790" b="1" dirty="0">
                <a:solidFill>
                  <a:srgbClr val="3C3C3C"/>
                </a:solidFill>
              </a:rPr>
              <a:t>M-cube: Ranks Agents Identical to Confidence in Skill</a:t>
            </a:r>
            <a:br>
              <a:rPr lang="en-US" sz="2610" b="1" dirty="0">
                <a:solidFill>
                  <a:srgbClr val="3C3C3C"/>
                </a:solidFill>
              </a:rPr>
            </a:br>
            <a:r>
              <a:rPr lang="en-US" sz="1979" dirty="0">
                <a:solidFill>
                  <a:srgbClr val="0000FF"/>
                </a:solidFill>
              </a:rPr>
              <a:t>Because it is the only measure that has DUAL NORMALIZATION of volatility and correlation</a:t>
            </a:r>
            <a:endParaRPr sz="2520" dirty="0">
              <a:solidFill>
                <a:srgbClr val="0000FF"/>
              </a:solidFill>
            </a:endParaRPr>
          </a:p>
        </p:txBody>
      </p:sp>
      <p:sp>
        <p:nvSpPr>
          <p:cNvPr id="31" name="Text Box 27">
            <a:extLst>
              <a:ext uri="{FF2B5EF4-FFF2-40B4-BE49-F238E27FC236}">
                <a16:creationId xmlns:a16="http://schemas.microsoft.com/office/drawing/2014/main" id="{B1C5C245-3746-F76E-313F-7772F5907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833" y="5226594"/>
            <a:ext cx="8865804" cy="4308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 algn="l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algn="l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algn="l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algn="l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algn="l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en-US" sz="2200" b="1" i="1" dirty="0">
                <a:solidFill>
                  <a:srgbClr val="639D2C"/>
                </a:solidFill>
                <a:latin typeface="Calibri" panose="020F0502020204030204" pitchFamily="34" charset="0"/>
              </a:rPr>
              <a:t>Sharpe Ratio, </a:t>
            </a:r>
            <a:r>
              <a:rPr lang="en-US" altLang="en-US" sz="2200" b="1" i="1" dirty="0" err="1">
                <a:solidFill>
                  <a:srgbClr val="639D2C"/>
                </a:solidFill>
                <a:latin typeface="Calibri" panose="020F0502020204030204" pitchFamily="34" charset="0"/>
              </a:rPr>
              <a:t>Modilgiani</a:t>
            </a:r>
            <a:r>
              <a:rPr lang="en-US" altLang="en-US" sz="2200" b="1" i="1" dirty="0">
                <a:solidFill>
                  <a:srgbClr val="639D2C"/>
                </a:solidFill>
                <a:latin typeface="Calibri" panose="020F0502020204030204" pitchFamily="34" charset="0"/>
              </a:rPr>
              <a:t>-Modigliani; Graham-Harvey Do Not!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C5B18E8-0FE3-F066-1BFA-E13561A95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132" y="44241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931666-7C48-0812-2288-95844C515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13" y="1757548"/>
            <a:ext cx="11942822" cy="116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125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06B4-3F6A-45EA-CE46-09B22C479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F6996C-051C-E081-7C15-AE856FBA9036}"/>
              </a:ext>
            </a:extLst>
          </p:cNvPr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2CB4AC-B4F3-0F04-6293-2C63D8CDAA62}"/>
              </a:ext>
            </a:extLst>
          </p:cNvPr>
          <p:cNvSpPr/>
          <p:nvPr/>
        </p:nvSpPr>
        <p:spPr>
          <a:xfrm>
            <a:off x="365760" y="137160"/>
            <a:ext cx="2286000" cy="292608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507E68-32AF-58A4-5BD0-339605049BCA}"/>
              </a:ext>
            </a:extLst>
          </p:cNvPr>
          <p:cNvSpPr txBox="1"/>
          <p:nvPr/>
        </p:nvSpPr>
        <p:spPr>
          <a:xfrm>
            <a:off x="475488" y="173736"/>
            <a:ext cx="21031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 dirty="0">
                <a:solidFill>
                  <a:srgbClr val="FFFFFF"/>
                </a:solidFill>
                <a:latin typeface="Calibri"/>
              </a:rPr>
              <a:t>0</a:t>
            </a:r>
            <a:r>
              <a:rPr lang="en-US" sz="900" b="1" dirty="0">
                <a:solidFill>
                  <a:srgbClr val="FFFFFF"/>
                </a:solidFill>
                <a:latin typeface="Calibri"/>
              </a:rPr>
              <a:t>4</a:t>
            </a:r>
            <a:r>
              <a:rPr lang="en-US" sz="900" b="1" i="0" dirty="0">
                <a:solidFill>
                  <a:srgbClr val="FFFFFF"/>
                </a:solidFill>
                <a:latin typeface="Calibri"/>
              </a:rPr>
              <a:t> – VECTOR FINANCE</a:t>
            </a:r>
            <a:endParaRPr sz="9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DF498-0E49-9CF1-6DF9-4E1E8AAE25CE}"/>
              </a:ext>
            </a:extLst>
          </p:cNvPr>
          <p:cNvSpPr txBox="1"/>
          <p:nvPr/>
        </p:nvSpPr>
        <p:spPr>
          <a:xfrm>
            <a:off x="2834640" y="164592"/>
            <a:ext cx="8961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FFFFFF"/>
                </a:solidFill>
                <a:latin typeface="Cambria"/>
              </a:rPr>
              <a:t>Rodney Dangerfield on Using Pictures..</a:t>
            </a:r>
            <a:endParaRPr sz="2800" b="1" i="0" dirty="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5C3BA1A-23CE-2DAE-E13C-3B089A25F49F}"/>
              </a:ext>
            </a:extLst>
          </p:cNvPr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A09B92-0C5D-4699-1205-109EB32EAEA9}"/>
              </a:ext>
            </a:extLst>
          </p:cNvPr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DA6C809-8582-7E75-EC3B-7150964F4B41}"/>
              </a:ext>
            </a:extLst>
          </p:cNvPr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297D289-AA51-FC29-6E3C-006842AAE1F4}"/>
              </a:ext>
            </a:extLst>
          </p:cNvPr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5E2843-BFA2-2953-6B95-2F6321D1F761}"/>
              </a:ext>
            </a:extLst>
          </p:cNvPr>
          <p:cNvSpPr txBox="1"/>
          <p:nvPr/>
        </p:nvSpPr>
        <p:spPr>
          <a:xfrm>
            <a:off x="724395" y="1270660"/>
            <a:ext cx="110713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I am so ugly…</a:t>
            </a:r>
          </a:p>
          <a:p>
            <a:endParaRPr lang="en-US" sz="4800" dirty="0">
              <a:solidFill>
                <a:srgbClr val="FF0000"/>
              </a:solidFill>
            </a:endParaRPr>
          </a:p>
          <a:p>
            <a:endParaRPr lang="en-US" sz="4800" dirty="0">
              <a:solidFill>
                <a:srgbClr val="FF0000"/>
              </a:solidFill>
            </a:endParaRPr>
          </a:p>
          <a:p>
            <a:r>
              <a:rPr lang="en-US" sz="4800" dirty="0">
                <a:solidFill>
                  <a:srgbClr val="FF0000"/>
                </a:solidFill>
              </a:rPr>
              <a:t>My dad carries around the picture of the kid that came with the wallet</a:t>
            </a:r>
          </a:p>
        </p:txBody>
      </p:sp>
    </p:spTree>
    <p:extLst>
      <p:ext uri="{BB962C8B-B14F-4D97-AF65-F5344CB8AC3E}">
        <p14:creationId xmlns:p14="http://schemas.microsoft.com/office/powerpoint/2010/main" val="477815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3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201168"/>
            <a:ext cx="109728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 dirty="0">
                <a:solidFill>
                  <a:srgbClr val="FFFFFF"/>
                </a:solidFill>
                <a:latin typeface="Cambria"/>
              </a:rPr>
              <a:t>Vector Finance: A New Framework</a:t>
            </a:r>
            <a:r>
              <a:rPr lang="en-US" sz="3000" b="1" i="0" dirty="0">
                <a:solidFill>
                  <a:srgbClr val="FFFFFF"/>
                </a:solidFill>
                <a:latin typeface="Cambria"/>
              </a:rPr>
              <a:t> (Basics)</a:t>
            </a:r>
            <a:endParaRPr sz="3000" b="1" i="0" dirty="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005840"/>
            <a:ext cx="5303520" cy="2011680"/>
          </a:xfrm>
          <a:prstGeom prst="rect">
            <a:avLst/>
          </a:prstGeom>
          <a:solidFill>
            <a:srgbClr val="1E3A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457200" y="1005840"/>
            <a:ext cx="5303520" cy="54864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" y="1143000"/>
            <a:ext cx="4937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C99A06"/>
                </a:solidFill>
                <a:latin typeface="Cambria"/>
              </a:rPr>
              <a:t>Portfolios ARE Vectors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572768"/>
            <a:ext cx="49377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CADCFC"/>
                </a:solidFill>
                <a:latin typeface="Calibri"/>
              </a:rPr>
              <a:t>Direction → positive or negative expected return
Magnitude → volatility of the portfolio (σ)
Combinations → linear combinations = portfolio construction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6309360" y="1005840"/>
            <a:ext cx="5440680" cy="2011680"/>
          </a:xfrm>
          <a:prstGeom prst="rect">
            <a:avLst/>
          </a:prstGeom>
          <a:solidFill>
            <a:srgbClr val="1E3A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309360" y="1005840"/>
            <a:ext cx="5440680" cy="54864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92240" y="1143000"/>
            <a:ext cx="502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>
                <a:solidFill>
                  <a:srgbClr val="028090"/>
                </a:solidFill>
                <a:latin typeface="Cambria"/>
              </a:rPr>
              <a:t>Correlation IS a Cosine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1572768"/>
            <a:ext cx="50292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CADCFC"/>
                </a:solidFill>
                <a:latin typeface="Calibri"/>
              </a:rPr>
              <a:t>ρ(f, g) = cos(</a:t>
            </a:r>
            <a:r>
              <a:rPr b="0" i="0" dirty="0" err="1">
                <a:solidFill>
                  <a:srgbClr val="CADCFC"/>
                </a:solidFill>
                <a:latin typeface="Calibri"/>
              </a:rPr>
              <a:t>θ</a:t>
            </a:r>
            <a:r>
              <a:rPr b="0" i="0" baseline="-25000" dirty="0" err="1">
                <a:solidFill>
                  <a:srgbClr val="CADCFC"/>
                </a:solidFill>
                <a:latin typeface="Calibri"/>
              </a:rPr>
              <a:t>f,g</a:t>
            </a:r>
            <a:r>
              <a:rPr b="0" i="0" dirty="0">
                <a:solidFill>
                  <a:srgbClr val="CADCFC"/>
                </a:solidFill>
                <a:latin typeface="Calibri"/>
              </a:rPr>
              <a:t>)
The angle between two vectors = their correlation.
Orthogonal vectors = zero correlation.
Parallel vectors = perfect correlation.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108960"/>
            <a:ext cx="5303520" cy="3246120"/>
          </a:xfrm>
          <a:prstGeom prst="rect">
            <a:avLst/>
          </a:prstGeom>
          <a:solidFill>
            <a:srgbClr val="0A1B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309360" y="3108960"/>
            <a:ext cx="5440680" cy="3246120"/>
          </a:xfrm>
          <a:prstGeom prst="rect">
            <a:avLst/>
          </a:prstGeom>
          <a:solidFill>
            <a:srgbClr val="0A1B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7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4FBB7FD-77EC-3BFD-FF89-2FC11C509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896" y="3129467"/>
            <a:ext cx="8005412" cy="340434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4729E81-2114-B124-482E-D9CA2151F869}"/>
              </a:ext>
            </a:extLst>
          </p:cNvPr>
          <p:cNvSpPr txBox="1"/>
          <p:nvPr/>
        </p:nvSpPr>
        <p:spPr>
          <a:xfrm>
            <a:off x="8490857" y="3194463"/>
            <a:ext cx="93815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Vectors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34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506390-A55F-FC90-E86C-7FE936827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120F9-0392-A6EB-E093-95828DBA6F71}"/>
              </a:ext>
            </a:extLst>
          </p:cNvPr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D95628-48A8-9311-D712-2AB92277F1BA}"/>
              </a:ext>
            </a:extLst>
          </p:cNvPr>
          <p:cNvSpPr txBox="1"/>
          <p:nvPr/>
        </p:nvSpPr>
        <p:spPr>
          <a:xfrm>
            <a:off x="457200" y="201168"/>
            <a:ext cx="109728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 dirty="0">
                <a:solidFill>
                  <a:srgbClr val="FFFFFF"/>
                </a:solidFill>
                <a:latin typeface="Cambria"/>
              </a:rPr>
              <a:t>Vector Finance: </a:t>
            </a:r>
            <a:r>
              <a:rPr lang="en-US" sz="3000" b="1" dirty="0">
                <a:solidFill>
                  <a:srgbClr val="FFFFFF"/>
                </a:solidFill>
                <a:latin typeface="Cambria"/>
              </a:rPr>
              <a:t>Combining Portfolios – Linear Combinations</a:t>
            </a:r>
            <a:endParaRPr sz="3000" b="1" i="0" dirty="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99F309-A6BE-DC15-70AE-38BE6E24AF30}"/>
              </a:ext>
            </a:extLst>
          </p:cNvPr>
          <p:cNvSpPr/>
          <p:nvPr/>
        </p:nvSpPr>
        <p:spPr>
          <a:xfrm>
            <a:off x="457200" y="3108960"/>
            <a:ext cx="5303520" cy="3246120"/>
          </a:xfrm>
          <a:prstGeom prst="rect">
            <a:avLst/>
          </a:prstGeom>
          <a:solidFill>
            <a:srgbClr val="0A1B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C8C120D-D04D-0F50-AE74-541228DEFA39}"/>
              </a:ext>
            </a:extLst>
          </p:cNvPr>
          <p:cNvSpPr/>
          <p:nvPr/>
        </p:nvSpPr>
        <p:spPr>
          <a:xfrm>
            <a:off x="6309360" y="3108960"/>
            <a:ext cx="5440680" cy="3246120"/>
          </a:xfrm>
          <a:prstGeom prst="rect">
            <a:avLst/>
          </a:prstGeom>
          <a:solidFill>
            <a:srgbClr val="0A1B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EC3CB31-A495-0623-FE93-1B3A6047C061}"/>
              </a:ext>
            </a:extLst>
          </p:cNvPr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FED1C0-62D1-B6F7-561A-D38AAA978DF4}"/>
              </a:ext>
            </a:extLst>
          </p:cNvPr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1B581ED-6D1A-8B5E-6BA2-BE767AEC9FD9}"/>
              </a:ext>
            </a:extLst>
          </p:cNvPr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0623AC4-30FA-61E0-865F-287394DDB2A6}"/>
              </a:ext>
            </a:extLst>
          </p:cNvPr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7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078B8E2-A69B-0A07-E94A-69324BD11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087" y="1524790"/>
            <a:ext cx="10296525" cy="429577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011D847-EE86-5780-67BD-ED7CC7B8C8A6}"/>
              </a:ext>
            </a:extLst>
          </p:cNvPr>
          <p:cNvSpPr txBox="1"/>
          <p:nvPr/>
        </p:nvSpPr>
        <p:spPr>
          <a:xfrm>
            <a:off x="8170223" y="2303813"/>
            <a:ext cx="51657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i="1" dirty="0"/>
              <a:t>l</a:t>
            </a:r>
            <a:r>
              <a:rPr lang="en-US" sz="3200" b="1" dirty="0"/>
              <a:t>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35358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34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AED70B-0BDD-4239-81BD-8B8A27080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8F311-C8A1-B5AC-21EB-E07B16A3FA78}"/>
              </a:ext>
            </a:extLst>
          </p:cNvPr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88137-D6E9-3FB3-20B9-E2C03F839D99}"/>
              </a:ext>
            </a:extLst>
          </p:cNvPr>
          <p:cNvSpPr txBox="1"/>
          <p:nvPr/>
        </p:nvSpPr>
        <p:spPr>
          <a:xfrm>
            <a:off x="457200" y="201168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Cambria"/>
              </a:rPr>
              <a:t>Vector Finance: A New Framework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BB75F9-941B-8D2A-13E2-4D6F155A81B6}"/>
              </a:ext>
            </a:extLst>
          </p:cNvPr>
          <p:cNvSpPr/>
          <p:nvPr/>
        </p:nvSpPr>
        <p:spPr>
          <a:xfrm>
            <a:off x="457200" y="1005840"/>
            <a:ext cx="5303520" cy="2011680"/>
          </a:xfrm>
          <a:prstGeom prst="rect">
            <a:avLst/>
          </a:prstGeom>
          <a:solidFill>
            <a:srgbClr val="1E3A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AA38CF-D6C1-A9E3-F7AB-8D4B8AAFF022}"/>
              </a:ext>
            </a:extLst>
          </p:cNvPr>
          <p:cNvSpPr/>
          <p:nvPr/>
        </p:nvSpPr>
        <p:spPr>
          <a:xfrm>
            <a:off x="457200" y="1005840"/>
            <a:ext cx="5303520" cy="54864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E89703-5947-5938-4DEF-FBC6EAEE672A}"/>
              </a:ext>
            </a:extLst>
          </p:cNvPr>
          <p:cNvSpPr txBox="1"/>
          <p:nvPr/>
        </p:nvSpPr>
        <p:spPr>
          <a:xfrm>
            <a:off x="640080" y="1143000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C99A06"/>
                </a:solidFill>
                <a:latin typeface="Cambria"/>
              </a:rPr>
              <a:t>Portfolios ARE Vectors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BC3A61-44ED-6F55-69BE-C016AED43C3C}"/>
              </a:ext>
            </a:extLst>
          </p:cNvPr>
          <p:cNvSpPr txBox="1"/>
          <p:nvPr/>
        </p:nvSpPr>
        <p:spPr>
          <a:xfrm>
            <a:off x="640080" y="1727149"/>
            <a:ext cx="49377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CADCFC"/>
                </a:solidFill>
                <a:latin typeface="Calibri"/>
              </a:rPr>
              <a:t>Direction → positive or negative expected return
Magnitude → volatility of the portfolio (σ)
Combinations → linear combinations = portfolio construction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960FDF-7DE8-A2C2-5197-808B64CD7A9B}"/>
              </a:ext>
            </a:extLst>
          </p:cNvPr>
          <p:cNvSpPr/>
          <p:nvPr/>
        </p:nvSpPr>
        <p:spPr>
          <a:xfrm>
            <a:off x="6309360" y="1005840"/>
            <a:ext cx="5440680" cy="2011680"/>
          </a:xfrm>
          <a:prstGeom prst="rect">
            <a:avLst/>
          </a:prstGeom>
          <a:solidFill>
            <a:srgbClr val="1E3A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C15BF6-44E7-A883-D629-EC63DB8FA5D9}"/>
              </a:ext>
            </a:extLst>
          </p:cNvPr>
          <p:cNvSpPr/>
          <p:nvPr/>
        </p:nvSpPr>
        <p:spPr>
          <a:xfrm>
            <a:off x="6309360" y="1005840"/>
            <a:ext cx="5440680" cy="54864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3B0768-8FDD-3FF7-6FA9-DEC13699E3B4}"/>
              </a:ext>
            </a:extLst>
          </p:cNvPr>
          <p:cNvSpPr txBox="1"/>
          <p:nvPr/>
        </p:nvSpPr>
        <p:spPr>
          <a:xfrm>
            <a:off x="6492240" y="114300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028090"/>
                </a:solidFill>
                <a:latin typeface="Cambria"/>
              </a:rPr>
              <a:t>Correlation IS a Cosine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AD37EB-0EDF-B450-399C-4C58FA238ABA}"/>
              </a:ext>
            </a:extLst>
          </p:cNvPr>
          <p:cNvSpPr txBox="1"/>
          <p:nvPr/>
        </p:nvSpPr>
        <p:spPr>
          <a:xfrm>
            <a:off x="6492240" y="1632146"/>
            <a:ext cx="5029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CADCFC"/>
                </a:solidFill>
                <a:latin typeface="Calibri"/>
              </a:rPr>
              <a:t>ρ(f, g) = cos(</a:t>
            </a:r>
            <a:r>
              <a:rPr sz="1600" b="0" i="0" dirty="0" err="1">
                <a:solidFill>
                  <a:srgbClr val="CADCFC"/>
                </a:solidFill>
                <a:latin typeface="Calibri"/>
              </a:rPr>
              <a:t>θ</a:t>
            </a:r>
            <a:r>
              <a:rPr sz="1600" b="0" i="0" baseline="-25000" dirty="0" err="1">
                <a:solidFill>
                  <a:srgbClr val="CADCFC"/>
                </a:solidFill>
                <a:latin typeface="Calibri"/>
              </a:rPr>
              <a:t>f,g</a:t>
            </a:r>
            <a:r>
              <a:rPr sz="1600" b="0" i="0" dirty="0">
                <a:solidFill>
                  <a:srgbClr val="CADCFC"/>
                </a:solidFill>
                <a:latin typeface="Calibri"/>
              </a:rPr>
              <a:t>)
The angle between two vectors = their correlation.
Orthogonal vectors = zero correlation.
Parallel vectors = perfect correlation.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EEAF1D-E8BD-76C7-A2F2-530A8ABF3383}"/>
              </a:ext>
            </a:extLst>
          </p:cNvPr>
          <p:cNvSpPr/>
          <p:nvPr/>
        </p:nvSpPr>
        <p:spPr>
          <a:xfrm>
            <a:off x="457200" y="3108960"/>
            <a:ext cx="5303520" cy="3246120"/>
          </a:xfrm>
          <a:prstGeom prst="rect">
            <a:avLst/>
          </a:prstGeom>
          <a:solidFill>
            <a:srgbClr val="0A1B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480B73-397C-129A-F474-9F0D302A3C82}"/>
              </a:ext>
            </a:extLst>
          </p:cNvPr>
          <p:cNvSpPr/>
          <p:nvPr/>
        </p:nvSpPr>
        <p:spPr>
          <a:xfrm>
            <a:off x="6309360" y="3108960"/>
            <a:ext cx="5440680" cy="3246120"/>
          </a:xfrm>
          <a:prstGeom prst="rect">
            <a:avLst/>
          </a:prstGeom>
          <a:solidFill>
            <a:srgbClr val="0A1B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7BA047-CFC8-9E1A-E919-BE7EE5E932E2}"/>
              </a:ext>
            </a:extLst>
          </p:cNvPr>
          <p:cNvSpPr txBox="1"/>
          <p:nvPr/>
        </p:nvSpPr>
        <p:spPr>
          <a:xfrm>
            <a:off x="6492240" y="320040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mbria"/>
              </a:rPr>
              <a:t>Three Powerful Consequences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D933C7A-CE6C-4389-9FF8-86BC3F22DE0C}"/>
              </a:ext>
            </a:extLst>
          </p:cNvPr>
          <p:cNvSpPr/>
          <p:nvPr/>
        </p:nvSpPr>
        <p:spPr>
          <a:xfrm>
            <a:off x="6309360" y="3611880"/>
            <a:ext cx="5440680" cy="822960"/>
          </a:xfrm>
          <a:prstGeom prst="rect">
            <a:avLst/>
          </a:prstGeom>
          <a:solidFill>
            <a:srgbClr val="162F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B428FB-343A-0403-7789-A5C03FC82D0F}"/>
              </a:ext>
            </a:extLst>
          </p:cNvPr>
          <p:cNvSpPr/>
          <p:nvPr/>
        </p:nvSpPr>
        <p:spPr>
          <a:xfrm>
            <a:off x="6309360" y="3611880"/>
            <a:ext cx="54864" cy="82296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538833-D36B-54E4-80C2-E9247CEA19B5}"/>
              </a:ext>
            </a:extLst>
          </p:cNvPr>
          <p:cNvSpPr txBox="1"/>
          <p:nvPr/>
        </p:nvSpPr>
        <p:spPr>
          <a:xfrm>
            <a:off x="6492240" y="3566281"/>
            <a:ext cx="5120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028090"/>
                </a:solidFill>
                <a:latin typeface="Cambria"/>
              </a:rPr>
              <a:t>Tracking Error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5E7DC8-C91A-82D6-30F6-843EB7AE8FEA}"/>
              </a:ext>
            </a:extLst>
          </p:cNvPr>
          <p:cNvSpPr txBox="1"/>
          <p:nvPr/>
        </p:nvSpPr>
        <p:spPr>
          <a:xfrm>
            <a:off x="6492240" y="3883591"/>
            <a:ext cx="51206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CADCFC"/>
                </a:solidFill>
                <a:latin typeface="Calibri"/>
              </a:rPr>
              <a:t>TE² = σ</a:t>
            </a:r>
            <a:r>
              <a:rPr sz="1600" b="0" i="0" baseline="-25000" dirty="0">
                <a:solidFill>
                  <a:srgbClr val="CADCFC"/>
                </a:solidFill>
                <a:latin typeface="Calibri"/>
              </a:rPr>
              <a:t>f</a:t>
            </a:r>
            <a:r>
              <a:rPr sz="1600" b="0" i="0" dirty="0">
                <a:solidFill>
                  <a:srgbClr val="CADCFC"/>
                </a:solidFill>
                <a:latin typeface="Calibri"/>
              </a:rPr>
              <a:t>² + σ</a:t>
            </a:r>
            <a:r>
              <a:rPr sz="1600" b="0" i="0" baseline="-25000" dirty="0">
                <a:solidFill>
                  <a:srgbClr val="CADCFC"/>
                </a:solidFill>
                <a:latin typeface="Calibri"/>
              </a:rPr>
              <a:t>g</a:t>
            </a:r>
            <a:r>
              <a:rPr sz="1600" b="0" i="0" dirty="0">
                <a:solidFill>
                  <a:srgbClr val="CADCFC"/>
                </a:solidFill>
                <a:latin typeface="Calibri"/>
              </a:rPr>
              <a:t>² − 2σ</a:t>
            </a:r>
            <a:r>
              <a:rPr sz="1600" b="0" i="0" baseline="-25000" dirty="0">
                <a:solidFill>
                  <a:srgbClr val="CADCFC"/>
                </a:solidFill>
                <a:latin typeface="Calibri"/>
              </a:rPr>
              <a:t>f</a:t>
            </a:r>
            <a:r>
              <a:rPr sz="1600" b="0" i="0" dirty="0">
                <a:solidFill>
                  <a:srgbClr val="CADCFC"/>
                </a:solidFill>
                <a:latin typeface="Calibri"/>
              </a:rPr>
              <a:t>σ</a:t>
            </a:r>
            <a:r>
              <a:rPr sz="1600" b="0" i="0" baseline="-25000" dirty="0">
                <a:solidFill>
                  <a:srgbClr val="CADCFC"/>
                </a:solidFill>
                <a:latin typeface="Calibri"/>
              </a:rPr>
              <a:t>g</a:t>
            </a:r>
            <a:r>
              <a:rPr sz="1600" b="0" i="0" dirty="0">
                <a:solidFill>
                  <a:srgbClr val="CADCFC"/>
                </a:solidFill>
                <a:latin typeface="Calibri"/>
              </a:rPr>
              <a:t> cos(θ) is just the Law of Cosines — the 'bi-vector' </a:t>
            </a:r>
            <a:r>
              <a:rPr sz="1600" b="0" i="0" dirty="0" err="1">
                <a:solidFill>
                  <a:srgbClr val="CADCFC"/>
                </a:solidFill>
                <a:latin typeface="Calibri"/>
              </a:rPr>
              <a:t>σ</a:t>
            </a:r>
            <a:r>
              <a:rPr sz="1600" b="0" i="0" baseline="-25000" dirty="0" err="1">
                <a:solidFill>
                  <a:srgbClr val="CADCFC"/>
                </a:solidFill>
                <a:latin typeface="Calibri"/>
              </a:rPr>
              <a:t>h</a:t>
            </a:r>
            <a:endParaRPr sz="1600" b="0" i="0" baseline="-25000" dirty="0">
              <a:solidFill>
                <a:srgbClr val="CADCFC"/>
              </a:solidFill>
              <a:latin typeface="Calibr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E721168-A91B-C736-00A0-B256062E7344}"/>
              </a:ext>
            </a:extLst>
          </p:cNvPr>
          <p:cNvSpPr/>
          <p:nvPr/>
        </p:nvSpPr>
        <p:spPr>
          <a:xfrm>
            <a:off x="6309360" y="4526280"/>
            <a:ext cx="5440680" cy="822960"/>
          </a:xfrm>
          <a:prstGeom prst="rect">
            <a:avLst/>
          </a:prstGeom>
          <a:solidFill>
            <a:srgbClr val="162F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66174E-F06B-89EB-E18A-32C71E9CFB6B}"/>
              </a:ext>
            </a:extLst>
          </p:cNvPr>
          <p:cNvSpPr/>
          <p:nvPr/>
        </p:nvSpPr>
        <p:spPr>
          <a:xfrm>
            <a:off x="6309360" y="4526280"/>
            <a:ext cx="54864" cy="822960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B9F16D-39D6-D50C-F13A-8C15ACC13F81}"/>
              </a:ext>
            </a:extLst>
          </p:cNvPr>
          <p:cNvSpPr txBox="1"/>
          <p:nvPr/>
        </p:nvSpPr>
        <p:spPr>
          <a:xfrm>
            <a:off x="6492240" y="4551932"/>
            <a:ext cx="5120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C99A06"/>
                </a:solidFill>
                <a:latin typeface="Cambria"/>
              </a:rPr>
              <a:t>Portfolio Construction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108B98-D63F-EDE5-F509-4A4118EDD86E}"/>
              </a:ext>
            </a:extLst>
          </p:cNvPr>
          <p:cNvSpPr txBox="1"/>
          <p:nvPr/>
        </p:nvSpPr>
        <p:spPr>
          <a:xfrm>
            <a:off x="6492240" y="4881116"/>
            <a:ext cx="51206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CADCFC"/>
                </a:solidFill>
                <a:latin typeface="Calibri"/>
              </a:rPr>
              <a:t>A = </a:t>
            </a:r>
            <a:r>
              <a:rPr sz="1600" b="0" i="1" dirty="0" err="1">
                <a:solidFill>
                  <a:srgbClr val="CADCFC"/>
                </a:solidFill>
                <a:latin typeface="Calibri"/>
              </a:rPr>
              <a:t>a</a:t>
            </a:r>
            <a:r>
              <a:rPr sz="1600" b="0" i="0" dirty="0" err="1">
                <a:solidFill>
                  <a:srgbClr val="CADCFC"/>
                </a:solidFill>
                <a:latin typeface="Calibri"/>
              </a:rPr>
              <a:t>P</a:t>
            </a:r>
            <a:r>
              <a:rPr sz="1600" b="0" i="0" dirty="0">
                <a:solidFill>
                  <a:srgbClr val="CADCFC"/>
                </a:solidFill>
                <a:latin typeface="Calibri"/>
              </a:rPr>
              <a:t> + </a:t>
            </a:r>
            <a:r>
              <a:rPr sz="1600" b="0" i="1" dirty="0" err="1">
                <a:solidFill>
                  <a:srgbClr val="CADCFC"/>
                </a:solidFill>
                <a:latin typeface="Calibri"/>
              </a:rPr>
              <a:t>l</a:t>
            </a:r>
            <a:r>
              <a:rPr sz="1600" b="0" i="0" dirty="0" err="1">
                <a:solidFill>
                  <a:srgbClr val="CADCFC"/>
                </a:solidFill>
                <a:latin typeface="Calibri"/>
              </a:rPr>
              <a:t>L</a:t>
            </a:r>
            <a:r>
              <a:rPr sz="1600" b="0" i="0" dirty="0">
                <a:solidFill>
                  <a:srgbClr val="CADCFC"/>
                </a:solidFill>
                <a:latin typeface="Calibri"/>
              </a:rPr>
              <a:t> is vector addition — scalars stretch/flip direction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BA49565-2CBA-ABB6-AE79-EE6F3EDD678B}"/>
              </a:ext>
            </a:extLst>
          </p:cNvPr>
          <p:cNvSpPr/>
          <p:nvPr/>
        </p:nvSpPr>
        <p:spPr>
          <a:xfrm>
            <a:off x="6309360" y="5440680"/>
            <a:ext cx="5440680" cy="822960"/>
          </a:xfrm>
          <a:prstGeom prst="rect">
            <a:avLst/>
          </a:prstGeom>
          <a:solidFill>
            <a:srgbClr val="162F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0ABAC73-5EB8-5B04-1C1A-C7497E6E602F}"/>
              </a:ext>
            </a:extLst>
          </p:cNvPr>
          <p:cNvSpPr/>
          <p:nvPr/>
        </p:nvSpPr>
        <p:spPr>
          <a:xfrm>
            <a:off x="6309360" y="5440680"/>
            <a:ext cx="54864" cy="822960"/>
          </a:xfrm>
          <a:prstGeom prst="rect">
            <a:avLst/>
          </a:prstGeom>
          <a:solidFill>
            <a:srgbClr val="E05A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0BBC84-B67F-C717-3E4C-45B2C3D63608}"/>
              </a:ext>
            </a:extLst>
          </p:cNvPr>
          <p:cNvSpPr txBox="1"/>
          <p:nvPr/>
        </p:nvSpPr>
        <p:spPr>
          <a:xfrm>
            <a:off x="6492240" y="5490082"/>
            <a:ext cx="5120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E05A3A"/>
                </a:solidFill>
                <a:latin typeface="Cambria"/>
              </a:rPr>
              <a:t>M-cube Geometry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A9F9C4-D743-186E-9025-58397BC288FF}"/>
              </a:ext>
            </a:extLst>
          </p:cNvPr>
          <p:cNvSpPr txBox="1"/>
          <p:nvPr/>
        </p:nvSpPr>
        <p:spPr>
          <a:xfrm>
            <a:off x="6492240" y="5712391"/>
            <a:ext cx="51206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CADCFC"/>
                </a:solidFill>
                <a:latin typeface="Calibri"/>
              </a:rPr>
              <a:t>Constraining TE = τ means constraining θ to be identical for ALL managers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80833F2-29F2-0D1C-80D5-C488C6BFB382}"/>
              </a:ext>
            </a:extLst>
          </p:cNvPr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A02B18-BE95-CEB4-5984-10F4179412BF}"/>
              </a:ext>
            </a:extLst>
          </p:cNvPr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F3E721-386F-821D-2628-049FA41183B3}"/>
              </a:ext>
            </a:extLst>
          </p:cNvPr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42E995F-3DBD-C955-4BED-9138BEA810D2}"/>
              </a:ext>
            </a:extLst>
          </p:cNvPr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7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9D86E93-1D7C-50EB-E0FC-A4FB44D9C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45" y="3715493"/>
            <a:ext cx="5366368" cy="257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72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34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E26452-C506-66EF-D859-AE73EAD0B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9030BF-2EDB-7EB2-4081-2B489B067F9D}"/>
              </a:ext>
            </a:extLst>
          </p:cNvPr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CD03D4-9033-CBD9-C17F-52DA49229241}"/>
              </a:ext>
            </a:extLst>
          </p:cNvPr>
          <p:cNvSpPr txBox="1"/>
          <p:nvPr/>
        </p:nvSpPr>
        <p:spPr>
          <a:xfrm>
            <a:off x="457200" y="201168"/>
            <a:ext cx="109728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 dirty="0">
                <a:solidFill>
                  <a:srgbClr val="FFFFFF"/>
                </a:solidFill>
                <a:latin typeface="Cambria"/>
              </a:rPr>
              <a:t>Vector Finance: </a:t>
            </a:r>
            <a:r>
              <a:rPr lang="en-US" sz="3000" b="1" dirty="0">
                <a:solidFill>
                  <a:srgbClr val="FFFFFF"/>
                </a:solidFill>
                <a:latin typeface="Cambria"/>
              </a:rPr>
              <a:t>Representing M-cube as a Vector</a:t>
            </a:r>
            <a:endParaRPr sz="3000" b="1" i="0" dirty="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BF3FB78-C9C0-9068-8273-A40DBB99340E}"/>
              </a:ext>
            </a:extLst>
          </p:cNvPr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29F971-BBAC-12FF-1CD1-876ED9492E7B}"/>
              </a:ext>
            </a:extLst>
          </p:cNvPr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39A229-F8FA-6D6B-7EE2-33C425656C0D}"/>
              </a:ext>
            </a:extLst>
          </p:cNvPr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167B8E6-F965-DC0D-3611-FFEEF028F6F2}"/>
              </a:ext>
            </a:extLst>
          </p:cNvPr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D6E4B2-8FBA-734B-791E-702654046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401"/>
            <a:ext cx="12188825" cy="553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03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65760" y="137160"/>
            <a:ext cx="2286000" cy="292608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75488" y="173736"/>
            <a:ext cx="21031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 dirty="0">
                <a:solidFill>
                  <a:srgbClr val="FFFFFF"/>
                </a:solidFill>
                <a:latin typeface="Calibri"/>
              </a:rPr>
              <a:t>0</a:t>
            </a:r>
            <a:r>
              <a:rPr lang="en-US" sz="900" b="1" i="0" dirty="0">
                <a:solidFill>
                  <a:srgbClr val="FFFFFF"/>
                </a:solidFill>
                <a:latin typeface="Calibri"/>
              </a:rPr>
              <a:t>4 </a:t>
            </a:r>
            <a:r>
              <a:rPr sz="900" b="1" i="0" dirty="0">
                <a:solidFill>
                  <a:srgbClr val="FFFFFF"/>
                </a:solidFill>
                <a:latin typeface="Calibri"/>
              </a:rPr>
              <a:t>· </a:t>
            </a:r>
            <a:r>
              <a:rPr lang="en-US" sz="900" b="1" i="0" dirty="0">
                <a:solidFill>
                  <a:srgbClr val="FFFFFF"/>
                </a:solidFill>
                <a:latin typeface="Calibri"/>
              </a:rPr>
              <a:t>VECTOR FINANCE</a:t>
            </a:r>
            <a:endParaRPr sz="9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4640" y="164592"/>
            <a:ext cx="89611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  <a:latin typeface="Cambria"/>
              </a:rPr>
              <a:t>Visual Dominance of M-cube Over Sharpe / M² / GH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644652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C99A06"/>
                </a:solidFill>
                <a:latin typeface="Cambria"/>
              </a:rPr>
              <a:t>M-cube is the ONLY risk-adjusted performance measure equivalent to ranking managers by their confidence in skill.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9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EE315E23-55D7-6BDE-A7D3-E97862476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931" y="1182307"/>
            <a:ext cx="9610217" cy="50736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Cambria"/>
              </a:rPr>
              <a:t>Presentation 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0" y="32004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 i="1">
                <a:solidFill>
                  <a:srgbClr val="F5D987"/>
                </a:solidFill>
                <a:latin typeface="Calibri"/>
              </a:rPr>
              <a:t>Dietz Award Keynote  ·  2025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638195"/>
            <a:ext cx="5577840" cy="11704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638195"/>
            <a:ext cx="594360" cy="117043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29768" y="1930803"/>
            <a:ext cx="502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i="0">
                <a:solidFill>
                  <a:srgbClr val="C99A06"/>
                </a:solidFill>
                <a:latin typeface="Cambria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1729635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>
                <a:solidFill>
                  <a:srgbClr val="0D234A"/>
                </a:solidFill>
                <a:latin typeface="Cambria"/>
              </a:rPr>
              <a:t>The Problem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2113683"/>
            <a:ext cx="4663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64748B"/>
                </a:solidFill>
                <a:latin typeface="Calibri"/>
              </a:rPr>
              <a:t>Why CAPM-based measures fail to rank managers by skill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17920" y="1638195"/>
            <a:ext cx="5577840" cy="11704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217920" y="1638195"/>
            <a:ext cx="594360" cy="117043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281928" y="1930803"/>
            <a:ext cx="502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i="0">
                <a:solidFill>
                  <a:srgbClr val="C99A06"/>
                </a:solidFill>
                <a:latin typeface="Cambria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31152" y="1729635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>
                <a:solidFill>
                  <a:srgbClr val="0D234A"/>
                </a:solidFill>
                <a:latin typeface="Cambria"/>
              </a:rPr>
              <a:t>Luck vs. Skill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31152" y="2113683"/>
            <a:ext cx="4663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64748B"/>
                </a:solidFill>
                <a:latin typeface="Calibri"/>
              </a:rPr>
              <a:t>The Ambarish-Seigel framework and its key variables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2964075"/>
            <a:ext cx="5577840" cy="11704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65760" y="2964075"/>
            <a:ext cx="594360" cy="117043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29768" y="3256682"/>
            <a:ext cx="502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i="0">
                <a:solidFill>
                  <a:srgbClr val="C99A06"/>
                </a:solidFill>
                <a:latin typeface="Cambria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8992" y="3055515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>
                <a:solidFill>
                  <a:srgbClr val="0D234A"/>
                </a:solidFill>
                <a:latin typeface="Cambria"/>
              </a:rPr>
              <a:t>M-cube Measure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8992" y="3439563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64748B"/>
                </a:solidFill>
                <a:latin typeface="Calibri"/>
              </a:rPr>
              <a:t>Dual normalization: volatility AND correlation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17920" y="2964075"/>
            <a:ext cx="5577840" cy="11704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217920" y="2964075"/>
            <a:ext cx="594360" cy="117043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281928" y="3256682"/>
            <a:ext cx="502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i="0">
                <a:solidFill>
                  <a:srgbClr val="C99A06"/>
                </a:solidFill>
                <a:latin typeface="Cambria"/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31152" y="3055515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0">
                <a:solidFill>
                  <a:srgbClr val="0D234A"/>
                </a:solidFill>
                <a:latin typeface="Cambria"/>
              </a:rPr>
              <a:t>Vector Finance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31152" y="3439563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64748B"/>
                </a:solidFill>
                <a:latin typeface="Calibri"/>
              </a:rPr>
              <a:t>Portfolios as vectors, correlation as cosine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" y="4289955"/>
            <a:ext cx="5577840" cy="11704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365760" y="4289955"/>
            <a:ext cx="594360" cy="117043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29768" y="4582563"/>
            <a:ext cx="502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i="0">
                <a:solidFill>
                  <a:srgbClr val="C99A06"/>
                </a:solidFill>
                <a:latin typeface="Cambria"/>
              </a:rP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78992" y="4381394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0D234A"/>
                </a:solidFill>
                <a:latin typeface="Cambria"/>
              </a:rPr>
              <a:t>Time Varying Skill</a:t>
            </a:r>
            <a:endParaRPr b="1" i="0" dirty="0">
              <a:solidFill>
                <a:srgbClr val="0D234A"/>
              </a:solidFill>
              <a:latin typeface="Cambr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78992" y="4765443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64748B"/>
                </a:solidFill>
                <a:latin typeface="Calibri"/>
              </a:rPr>
              <a:t>Some new research</a:t>
            </a:r>
            <a:endParaRPr b="0" i="0" dirty="0">
              <a:solidFill>
                <a:srgbClr val="64748B"/>
              </a:solidFill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217920" y="4289955"/>
            <a:ext cx="5577840" cy="11704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6217920" y="4289955"/>
            <a:ext cx="594360" cy="117043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281928" y="4582563"/>
            <a:ext cx="502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 i="0">
                <a:solidFill>
                  <a:srgbClr val="C99A06"/>
                </a:solidFill>
                <a:latin typeface="Cambria"/>
              </a:rPr>
              <a:t>06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931152" y="4381394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0D234A"/>
                </a:solidFill>
                <a:latin typeface="Cambria"/>
              </a:rPr>
              <a:t>Conclusion</a:t>
            </a:r>
            <a:endParaRPr b="1" i="0" dirty="0">
              <a:solidFill>
                <a:srgbClr val="0D234A"/>
              </a:solidFill>
              <a:latin typeface="Cambr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931152" y="4765443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64748B"/>
                </a:solidFill>
                <a:latin typeface="Calibri"/>
              </a:rPr>
              <a:t>Opening new fields for better results</a:t>
            </a:r>
            <a:endParaRPr b="0" i="0" dirty="0">
              <a:solidFill>
                <a:srgbClr val="64748B"/>
              </a:solidFill>
              <a:latin typeface="Calibri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22CF1-DF60-BDF5-BAB0-DA5950BE4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A379F7-A3F8-30F2-DBFB-013273B659D9}"/>
              </a:ext>
            </a:extLst>
          </p:cNvPr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9BC51B-CF6C-CBEB-34C4-3482DFD96524}"/>
              </a:ext>
            </a:extLst>
          </p:cNvPr>
          <p:cNvSpPr/>
          <p:nvPr/>
        </p:nvSpPr>
        <p:spPr>
          <a:xfrm>
            <a:off x="365760" y="137160"/>
            <a:ext cx="2286000" cy="292608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DB88D0-5777-0F44-C29F-FB5FA6302928}"/>
              </a:ext>
            </a:extLst>
          </p:cNvPr>
          <p:cNvSpPr txBox="1"/>
          <p:nvPr/>
        </p:nvSpPr>
        <p:spPr>
          <a:xfrm>
            <a:off x="475488" y="173736"/>
            <a:ext cx="21031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 dirty="0">
                <a:solidFill>
                  <a:srgbClr val="FFFFFF"/>
                </a:solidFill>
                <a:latin typeface="Calibri"/>
              </a:rPr>
              <a:t>0</a:t>
            </a:r>
            <a:r>
              <a:rPr lang="en-US" sz="900" b="1" i="0" dirty="0">
                <a:solidFill>
                  <a:srgbClr val="FFFFFF"/>
                </a:solidFill>
                <a:latin typeface="Calibri"/>
              </a:rPr>
              <a:t>5 – </a:t>
            </a:r>
            <a:r>
              <a:rPr lang="en-US" sz="900" b="1" dirty="0">
                <a:solidFill>
                  <a:srgbClr val="FFFFFF"/>
                </a:solidFill>
                <a:latin typeface="Calibri"/>
              </a:rPr>
              <a:t>TIME-VARYING SKILL</a:t>
            </a:r>
            <a:endParaRPr sz="9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872455-22C9-3806-BAEC-4934AB910E86}"/>
              </a:ext>
            </a:extLst>
          </p:cNvPr>
          <p:cNvSpPr txBox="1"/>
          <p:nvPr/>
        </p:nvSpPr>
        <p:spPr>
          <a:xfrm>
            <a:off x="2834640" y="164592"/>
            <a:ext cx="8961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FFFFFF"/>
                </a:solidFill>
                <a:latin typeface="Cambria"/>
              </a:rPr>
              <a:t>Rodney Dangerfield on Looking Back..</a:t>
            </a:r>
            <a:endParaRPr sz="2800" b="1" i="0" dirty="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C842DE8-CACF-1D32-39DC-29C2380C4A62}"/>
              </a:ext>
            </a:extLst>
          </p:cNvPr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B407125-FEC2-AE19-16B7-D9E5D694532E}"/>
              </a:ext>
            </a:extLst>
          </p:cNvPr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26C86D2-C86A-9C60-7FE1-6D4AE4638163}"/>
              </a:ext>
            </a:extLst>
          </p:cNvPr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A1E205F-6728-C6A7-C4A0-F3D5FBD01247}"/>
              </a:ext>
            </a:extLst>
          </p:cNvPr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F918FC2-E113-CCF8-C762-B87446E52484}"/>
              </a:ext>
            </a:extLst>
          </p:cNvPr>
          <p:cNvSpPr txBox="1"/>
          <p:nvPr/>
        </p:nvSpPr>
        <p:spPr>
          <a:xfrm>
            <a:off x="724395" y="1270660"/>
            <a:ext cx="110713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I looked up my family tree</a:t>
            </a:r>
          </a:p>
          <a:p>
            <a:endParaRPr lang="en-US" sz="4800" dirty="0">
              <a:solidFill>
                <a:srgbClr val="FF0000"/>
              </a:solidFill>
            </a:endParaRPr>
          </a:p>
          <a:p>
            <a:endParaRPr lang="en-US" sz="4800" dirty="0">
              <a:solidFill>
                <a:srgbClr val="FF0000"/>
              </a:solidFill>
            </a:endParaRPr>
          </a:p>
          <a:p>
            <a:r>
              <a:rPr lang="en-US" sz="4800" dirty="0">
                <a:solidFill>
                  <a:srgbClr val="FF0000"/>
                </a:solidFill>
              </a:rPr>
              <a:t>And found three dogs using it…</a:t>
            </a:r>
          </a:p>
        </p:txBody>
      </p:sp>
    </p:spTree>
    <p:extLst>
      <p:ext uri="{BB962C8B-B14F-4D97-AF65-F5344CB8AC3E}">
        <p14:creationId xmlns:p14="http://schemas.microsoft.com/office/powerpoint/2010/main" val="1143881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64592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mbria"/>
              </a:rPr>
              <a:t>The Methodology: Time-Varying Confidence in Skill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01200" y="411480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1">
                <a:solidFill>
                  <a:srgbClr val="CADCFC"/>
                </a:solidFill>
                <a:latin typeface="Calibri"/>
              </a:rPr>
              <a:t>Ambarish-Seigel (1996) · Muralidhar-U (1997) adaptation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76845"/>
            <a:ext cx="11430000" cy="109728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1271136"/>
            <a:ext cx="111556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solidFill>
                  <a:srgbClr val="C99A06"/>
                </a:solidFill>
                <a:latin typeface="Courier New"/>
              </a:rPr>
              <a:t>Recall the Confidence in Skill Measure – Was reported over one time period</a:t>
            </a:r>
          </a:p>
          <a:p>
            <a:pPr algn="ctr"/>
            <a:endParaRPr lang="en-US" b="1" dirty="0">
              <a:solidFill>
                <a:srgbClr val="C99A06"/>
              </a:solidFill>
              <a:latin typeface="Courier New"/>
            </a:endParaRPr>
          </a:p>
          <a:p>
            <a:pPr algn="ctr"/>
            <a:r>
              <a:rPr lang="en-US" b="1" i="0" dirty="0">
                <a:solidFill>
                  <a:srgbClr val="C99A06"/>
                </a:solidFill>
                <a:latin typeface="Courier New"/>
              </a:rPr>
              <a:t>Why not have a running calculation?</a:t>
            </a:r>
            <a:endParaRPr b="1" i="0" dirty="0">
              <a:solidFill>
                <a:srgbClr val="C99A06"/>
              </a:solidFill>
              <a:latin typeface="Courier New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2468880"/>
            <a:ext cx="2240280" cy="256032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912" y="2468880"/>
            <a:ext cx="2240280" cy="256032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4064" y="2468880"/>
            <a:ext cx="2240280" cy="256032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3216" y="2468880"/>
            <a:ext cx="2240280" cy="256032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2368" y="2468880"/>
            <a:ext cx="2240280" cy="25603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65760" y="5166360"/>
            <a:ext cx="11430000" cy="1463040"/>
          </a:xfrm>
          <a:prstGeom prst="rect">
            <a:avLst/>
          </a:prstGeom>
          <a:solidFill>
            <a:srgbClr val="E0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65760" y="5166360"/>
            <a:ext cx="64008" cy="1463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48640" y="5230368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028090"/>
                </a:solidFill>
                <a:latin typeface="Cambria"/>
              </a:rPr>
              <a:t>The TVS Innovation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577840"/>
            <a:ext cx="110642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0D234A"/>
                </a:solidFill>
                <a:latin typeface="Calibri"/>
              </a:rPr>
              <a:t>Rather than computing a single static number at the end of a track record, TVS recalculates CIS at every point in time as new data arrives — with an ever-extending window. This reveals trends: rising TVS signals improving processes; declining TVS flags deteriorating governance or luck-driven returns. Even with just 12 months of monthly data, well-managed programs can cross the 75% skill threshold.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6656832"/>
            <a:ext cx="10972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1">
                <a:solidFill>
                  <a:srgbClr val="64748B"/>
                </a:solidFill>
                <a:latin typeface="Calibri"/>
              </a:rPr>
              <a:t>Source: Muralidhar (2026). Ambarish &amp; Seigel (1996). Muralidhar &amp; U (1997).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760" y="164592"/>
            <a:ext cx="9144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The Good: High and Rising Confidence in Skill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01200" y="384048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C99A06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TVS ≥ 80% — sustained excellence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97280"/>
            <a:ext cx="8046720" cy="55778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549640" y="1143000"/>
            <a:ext cx="3474720" cy="1234440"/>
          </a:xfrm>
          <a:prstGeom prst="rect">
            <a:avLst/>
          </a:prstGeom>
          <a:solidFill>
            <a:srgbClr val="DCF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49640" y="1143000"/>
            <a:ext cx="64008" cy="1234440"/>
          </a:xfrm>
          <a:prstGeom prst="rect">
            <a:avLst/>
          </a:prstGeom>
          <a:solidFill>
            <a:srgbClr val="1665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32520" y="1216152"/>
            <a:ext cx="320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166534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KPERS (Kansas)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1600200"/>
            <a:ext cx="3200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D23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 years of data — longest track record. Steady ~90%+ CIS throughout. Model of consistent, disciplined governance.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49640" y="2468880"/>
            <a:ext cx="3474720" cy="1234440"/>
          </a:xfrm>
          <a:prstGeom prst="rect">
            <a:avLst/>
          </a:prstGeom>
          <a:solidFill>
            <a:srgbClr val="DCF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49640" y="2468880"/>
            <a:ext cx="64008" cy="1234440"/>
          </a:xfrm>
          <a:prstGeom prst="rect">
            <a:avLst/>
          </a:prstGeom>
          <a:solidFill>
            <a:srgbClr val="1665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32520" y="2542032"/>
            <a:ext cx="320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166534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PA SERS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32520" y="2926080"/>
            <a:ext cx="3200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D23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 years, CIS near 99%. Exceptional long-term excess returns with disciplined risk management.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49640" y="3794760"/>
            <a:ext cx="3474720" cy="1234440"/>
          </a:xfrm>
          <a:prstGeom prst="rect">
            <a:avLst/>
          </a:prstGeom>
          <a:solidFill>
            <a:srgbClr val="DCF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549640" y="3794760"/>
            <a:ext cx="64008" cy="1234440"/>
          </a:xfrm>
          <a:prstGeom prst="rect">
            <a:avLst/>
          </a:prstGeom>
          <a:solidFill>
            <a:srgbClr val="1665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32520" y="3867912"/>
            <a:ext cx="320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166534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NYSLRS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32520" y="4251960"/>
            <a:ext cx="3200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D23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Hits 100% CIS — highest in the universe. Short track (15yr) but very strong excess/TE ratio.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549640" y="5120640"/>
            <a:ext cx="3474720" cy="1234440"/>
          </a:xfrm>
          <a:prstGeom prst="rect">
            <a:avLst/>
          </a:prstGeom>
          <a:solidFill>
            <a:srgbClr val="DCF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549640" y="5120640"/>
            <a:ext cx="64008" cy="1234440"/>
          </a:xfrm>
          <a:prstGeom prst="rect">
            <a:avLst/>
          </a:prstGeom>
          <a:solidFill>
            <a:srgbClr val="1665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32520" y="5193792"/>
            <a:ext cx="320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166534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SWIB (Wisconsin)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32520" y="5577840"/>
            <a:ext cx="320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D23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Dramatic improvement from 2007 base — a model of turnaround governance.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601968"/>
            <a:ext cx="11704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1" u="none" strike="noStrike" kern="1200" cap="none" spc="0" normalizeH="0" baseline="0" noProof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Key Insight: Consistent TVS &gt;80% reflects sound investment processes, stable leadership, and effective governance.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760" y="164592"/>
            <a:ext cx="9144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The Bad: Low and Declining Confidence in Skill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01200" y="384048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0" normalizeH="0" baseline="0" noProof="0">
                <a:ln>
                  <a:noFill/>
                </a:ln>
                <a:solidFill>
                  <a:srgbClr val="E05A3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TVS &lt; 50% — or steadily declining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97280"/>
            <a:ext cx="8046720" cy="55778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549640" y="1143000"/>
            <a:ext cx="3474720" cy="1234440"/>
          </a:xfrm>
          <a:prstGeom prst="rect">
            <a:avLst/>
          </a:prstGeom>
          <a:solidFill>
            <a:srgbClr val="FEE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49640" y="1143000"/>
            <a:ext cx="64008" cy="1234440"/>
          </a:xfrm>
          <a:prstGeom prst="rect">
            <a:avLst/>
          </a:prstGeom>
          <a:solidFill>
            <a:srgbClr val="9900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32520" y="1216152"/>
            <a:ext cx="320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990011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CalPERS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2520" y="1600200"/>
            <a:ext cx="3200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D23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Largest US fund ($464B). Revolving CIO door — multiple leadership changes. CIS barely above 7%. Governance failure.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49640" y="2468880"/>
            <a:ext cx="3474720" cy="1234440"/>
          </a:xfrm>
          <a:prstGeom prst="rect">
            <a:avLst/>
          </a:prstGeom>
          <a:solidFill>
            <a:srgbClr val="FEE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49640" y="2468880"/>
            <a:ext cx="64008" cy="1234440"/>
          </a:xfrm>
          <a:prstGeom prst="rect">
            <a:avLst/>
          </a:prstGeom>
          <a:solidFill>
            <a:srgbClr val="9900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32520" y="2542032"/>
            <a:ext cx="320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990011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LASERS (Louisiana)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32520" y="2926080"/>
            <a:ext cx="3200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D23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CIS at 0%. Deeply negative excess vs benchmark. Systematic underperformance with high TE.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49640" y="3794760"/>
            <a:ext cx="3474720" cy="1234440"/>
          </a:xfrm>
          <a:prstGeom prst="rect">
            <a:avLst/>
          </a:prstGeom>
          <a:solidFill>
            <a:srgbClr val="FEE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549640" y="3794760"/>
            <a:ext cx="64008" cy="1234440"/>
          </a:xfrm>
          <a:prstGeom prst="rect">
            <a:avLst/>
          </a:prstGeom>
          <a:solidFill>
            <a:srgbClr val="9900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32520" y="3867912"/>
            <a:ext cx="320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990011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Dallas F&amp;P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32520" y="4251960"/>
            <a:ext cx="320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D23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Only 12 years data but CIS 1.1%. Returns 2.9% vs peers at 7-9%. Serious concern.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549640" y="5120640"/>
            <a:ext cx="3474720" cy="1234440"/>
          </a:xfrm>
          <a:prstGeom prst="rect">
            <a:avLst/>
          </a:prstGeom>
          <a:solidFill>
            <a:srgbClr val="FEE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549640" y="5120640"/>
            <a:ext cx="64008" cy="1234440"/>
          </a:xfrm>
          <a:prstGeom prst="rect">
            <a:avLst/>
          </a:prstGeom>
          <a:solidFill>
            <a:srgbClr val="99001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32520" y="5193792"/>
            <a:ext cx="3200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990011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VCERA (Ventura Co.)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32520" y="5577840"/>
            <a:ext cx="3200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D23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Marked step-down in CIS post-2014 consultant switch (Aon/Ennis Knupp → NEPC).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601968"/>
            <a:ext cx="11704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1" u="none" strike="noStrike" kern="1200" cap="none" spc="0" normalizeH="0" baseline="0" noProof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Key Finding: Funds with consistently low TVS typically share governance failures — frequent CIO turnover, unclear mandates, or benchmark misalignment.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3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88952" cy="73152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01168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Cambria"/>
              </a:rPr>
              <a:t>Conclusions &amp; The Road Ahead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005840"/>
            <a:ext cx="11247120" cy="932688"/>
          </a:xfrm>
          <a:prstGeom prst="rect">
            <a:avLst/>
          </a:prstGeom>
          <a:solidFill>
            <a:srgbClr val="1228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6" name="Rectangle 5"/>
          <p:cNvSpPr/>
          <p:nvPr/>
        </p:nvSpPr>
        <p:spPr>
          <a:xfrm>
            <a:off x="457200" y="1005840"/>
            <a:ext cx="54864" cy="932688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7" name="TextBox 6"/>
          <p:cNvSpPr txBox="1"/>
          <p:nvPr/>
        </p:nvSpPr>
        <p:spPr>
          <a:xfrm>
            <a:off x="658368" y="1097280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C99A06"/>
                </a:solidFill>
                <a:latin typeface="Cambria"/>
              </a:rPr>
              <a:t>1.  Portfolios Are Vectors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0" y="1115568"/>
            <a:ext cx="7178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CADCFC"/>
                </a:solidFill>
                <a:latin typeface="Calibri"/>
              </a:rPr>
              <a:t>Volatility = magnitude, return direction = direction, combinations = vector addition. Finance theory gains a new geometric language.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057400"/>
            <a:ext cx="11247120" cy="932688"/>
          </a:xfrm>
          <a:prstGeom prst="rect">
            <a:avLst/>
          </a:prstGeom>
          <a:solidFill>
            <a:srgbClr val="1228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" name="Rectangle 9"/>
          <p:cNvSpPr/>
          <p:nvPr/>
        </p:nvSpPr>
        <p:spPr>
          <a:xfrm>
            <a:off x="457200" y="2057400"/>
            <a:ext cx="54864" cy="932688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" name="TextBox 10"/>
          <p:cNvSpPr txBox="1"/>
          <p:nvPr/>
        </p:nvSpPr>
        <p:spPr>
          <a:xfrm>
            <a:off x="658368" y="2148840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028090"/>
                </a:solidFill>
                <a:latin typeface="Cambria"/>
              </a:rPr>
              <a:t>2.  Correlation Is a Cosine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89120" y="2167128"/>
            <a:ext cx="7178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CADCFC"/>
                </a:solidFill>
                <a:latin typeface="Calibri"/>
              </a:rPr>
              <a:t>The angle between two portfolio vectors encodes their correlation. Risk — tracking error — is the bi-vector length.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3108960"/>
            <a:ext cx="11247120" cy="932688"/>
          </a:xfrm>
          <a:prstGeom prst="rect">
            <a:avLst/>
          </a:prstGeom>
          <a:solidFill>
            <a:srgbClr val="1228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" name="Rectangle 13"/>
          <p:cNvSpPr/>
          <p:nvPr/>
        </p:nvSpPr>
        <p:spPr>
          <a:xfrm>
            <a:off x="457200" y="3108960"/>
            <a:ext cx="54864" cy="932688"/>
          </a:xfrm>
          <a:prstGeom prst="rect">
            <a:avLst/>
          </a:prstGeom>
          <a:solidFill>
            <a:srgbClr val="CAD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" name="TextBox 14"/>
          <p:cNvSpPr txBox="1"/>
          <p:nvPr/>
        </p:nvSpPr>
        <p:spPr>
          <a:xfrm>
            <a:off x="658368" y="3200400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CADCFC"/>
                </a:solidFill>
                <a:latin typeface="Cambria"/>
              </a:rPr>
              <a:t>3.  M-cube Is Geometrically Unique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9120" y="3218688"/>
            <a:ext cx="7178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CADCFC"/>
                </a:solidFill>
                <a:latin typeface="Calibri"/>
              </a:rPr>
              <a:t>Constraining TE = τ forces ALL managers to the same angle θ</a:t>
            </a:r>
            <a:r>
              <a:rPr lang="en-US" sz="1600" b="0" i="0" dirty="0">
                <a:solidFill>
                  <a:srgbClr val="CADCFC"/>
                </a:solidFill>
                <a:latin typeface="Calibri"/>
              </a:rPr>
              <a:t>(</a:t>
            </a:r>
            <a:r>
              <a:rPr sz="1600" b="0" i="0" dirty="0" err="1">
                <a:solidFill>
                  <a:srgbClr val="CADCFC"/>
                </a:solidFill>
                <a:latin typeface="Calibri"/>
              </a:rPr>
              <a:t>τ,L</a:t>
            </a:r>
            <a:r>
              <a:rPr lang="en-US" sz="1600" b="0" i="0" dirty="0">
                <a:solidFill>
                  <a:srgbClr val="CADCFC"/>
                </a:solidFill>
                <a:latin typeface="Calibri"/>
              </a:rPr>
              <a:t>)</a:t>
            </a:r>
            <a:r>
              <a:rPr sz="1600" b="0" i="0" dirty="0">
                <a:solidFill>
                  <a:srgbClr val="CADCFC"/>
                </a:solidFill>
                <a:latin typeface="Calibri"/>
              </a:rPr>
              <a:t>.</a:t>
            </a:r>
            <a:r>
              <a:rPr lang="en-US" sz="1600" b="0" i="0" dirty="0">
                <a:solidFill>
                  <a:srgbClr val="CADCFC"/>
                </a:solidFill>
                <a:latin typeface="Calibri"/>
              </a:rPr>
              <a:t> </a:t>
            </a:r>
            <a:r>
              <a:rPr sz="1600" b="0" i="0" dirty="0">
                <a:solidFill>
                  <a:srgbClr val="CADCFC"/>
                </a:solidFill>
                <a:latin typeface="Calibri"/>
              </a:rPr>
              <a:t>This is why M-cube rankings are identical to Ambarish-Seigel skill rankings.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4160520"/>
            <a:ext cx="11247120" cy="932688"/>
          </a:xfrm>
          <a:prstGeom prst="rect">
            <a:avLst/>
          </a:prstGeom>
          <a:solidFill>
            <a:srgbClr val="1228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" name="Rectangle 17"/>
          <p:cNvSpPr/>
          <p:nvPr/>
        </p:nvSpPr>
        <p:spPr>
          <a:xfrm>
            <a:off x="457200" y="4160520"/>
            <a:ext cx="54864" cy="932688"/>
          </a:xfrm>
          <a:prstGeom prst="rect">
            <a:avLst/>
          </a:prstGeom>
          <a:solidFill>
            <a:srgbClr val="E05A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" name="TextBox 18"/>
          <p:cNvSpPr txBox="1"/>
          <p:nvPr/>
        </p:nvSpPr>
        <p:spPr>
          <a:xfrm>
            <a:off x="658368" y="4251959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E05A3A"/>
                </a:solidFill>
                <a:latin typeface="Cambria"/>
              </a:rPr>
              <a:t>4.  CAPM Measures Are Insufficient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0" y="4270248"/>
            <a:ext cx="7178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CADCFC"/>
                </a:solidFill>
                <a:latin typeface="Calibri"/>
              </a:rPr>
              <a:t>Sharpe, M², GH1/GH2 normalize volatility but leave correlation free — making cross-manager comparisons geometrically</a:t>
            </a:r>
            <a:r>
              <a:rPr lang="en-US" sz="1600" b="0" i="0" dirty="0">
                <a:solidFill>
                  <a:srgbClr val="CADCFC"/>
                </a:solidFill>
                <a:latin typeface="Calibri"/>
              </a:rPr>
              <a:t> and mathematically</a:t>
            </a:r>
            <a:r>
              <a:rPr sz="1600" b="0" i="0" dirty="0">
                <a:solidFill>
                  <a:srgbClr val="CADCFC"/>
                </a:solidFill>
                <a:latin typeface="Calibri"/>
              </a:rPr>
              <a:t> invalid.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5212079"/>
            <a:ext cx="11247120" cy="932688"/>
          </a:xfrm>
          <a:prstGeom prst="rect">
            <a:avLst/>
          </a:prstGeom>
          <a:solidFill>
            <a:srgbClr val="1228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57200" y="5212079"/>
            <a:ext cx="54864" cy="932688"/>
          </a:xfrm>
          <a:prstGeom prst="rect">
            <a:avLst/>
          </a:prstGeom>
          <a:solidFill>
            <a:srgbClr val="F5D9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58368" y="5303519"/>
            <a:ext cx="3657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5D987"/>
                </a:solidFill>
                <a:latin typeface="Cambria"/>
              </a:rPr>
              <a:t>5.  A New Field: Vector Finance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9120" y="5321807"/>
            <a:ext cx="7178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CADCFC"/>
                </a:solidFill>
                <a:latin typeface="Calibri"/>
              </a:rPr>
              <a:t>This framework extends to asset pricing, general equilibrium, and multi-goal investing. Geometry is the new language of finance.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6236208"/>
            <a:ext cx="11247120" cy="475488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40080" y="6225284"/>
            <a:ext cx="10972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 dirty="0">
                <a:solidFill>
                  <a:srgbClr val="0D234A"/>
                </a:solidFill>
                <a:latin typeface="Georgia"/>
              </a:rPr>
              <a:t>"Those things which I am saying now may be obscure, yet they will be made clearer in their proper place."  — Copernicus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3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88952" cy="73152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2286000"/>
            <a:ext cx="12188952" cy="2103120"/>
          </a:xfrm>
          <a:prstGeom prst="rect">
            <a:avLst/>
          </a:prstGeom>
          <a:solidFill>
            <a:srgbClr val="1E3A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2286000"/>
            <a:ext cx="12188952" cy="64008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4325112"/>
            <a:ext cx="12188952" cy="64008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57200" y="45720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C99A06"/>
                </a:solidFill>
                <a:latin typeface="Cambria"/>
              </a:rPr>
              <a:t>🏆  Dietz Award — Best Paper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9728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CADCFC"/>
                </a:solidFill>
                <a:latin typeface="Calibri"/>
              </a:rPr>
              <a:t>Journal of Performance Measurement · Annual Conference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423160"/>
            <a:ext cx="112471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FFFFFF"/>
                </a:solidFill>
                <a:latin typeface="Cambria"/>
              </a:rPr>
              <a:t>Thank You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401568"/>
            <a:ext cx="11247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1">
                <a:solidFill>
                  <a:srgbClr val="F5D987"/>
                </a:solidFill>
                <a:latin typeface="Cambria"/>
              </a:rPr>
              <a:t>Arun Muralidhar, Ph.D.   &amp;   Lester Seigel, Ph.D.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71600" y="4617720"/>
            <a:ext cx="9418320" cy="1371600"/>
          </a:xfrm>
          <a:prstGeom prst="rect">
            <a:avLst/>
          </a:prstGeom>
          <a:solidFill>
            <a:srgbClr val="0A1B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554480" y="4681728"/>
            <a:ext cx="90525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99A06"/>
                </a:solidFill>
                <a:latin typeface="Calibri"/>
              </a:rPr>
              <a:t>Paper Citation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4480" y="4983480"/>
            <a:ext cx="9052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ADCFC"/>
                </a:solidFill>
                <a:latin typeface="Calibri"/>
              </a:rPr>
              <a:t>Muralidhar, A. and Seigel, L. (2025). "Explaining Risk-Adjusted Performance Using Vectors."
Journal of Performance Measurement, Spring 2025.
Muralidhar (2024) "Vectors in Finance" — SSRN abstract 5008334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17220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F5D987"/>
                </a:solidFill>
                <a:latin typeface="Calibri"/>
              </a:rPr>
              <a:t>Questions Welcome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0E2D27-1CE0-531E-F763-BA7CFDEB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1804D2-4C83-DF4B-97CA-FE530ECD2C7C}"/>
              </a:ext>
            </a:extLst>
          </p:cNvPr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9AAD7D-E444-5FD4-152A-4316635BDA54}"/>
              </a:ext>
            </a:extLst>
          </p:cNvPr>
          <p:cNvSpPr/>
          <p:nvPr/>
        </p:nvSpPr>
        <p:spPr>
          <a:xfrm>
            <a:off x="365760" y="137160"/>
            <a:ext cx="2286000" cy="292608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87659A-E3A1-C70A-54D3-79A940534063}"/>
              </a:ext>
            </a:extLst>
          </p:cNvPr>
          <p:cNvSpPr txBox="1"/>
          <p:nvPr/>
        </p:nvSpPr>
        <p:spPr>
          <a:xfrm>
            <a:off x="475488" y="173736"/>
            <a:ext cx="2103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FFFFFF"/>
                </a:solidFill>
                <a:latin typeface="Calibri"/>
              </a:rPr>
              <a:t>01 · THE PROBLEM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521E6F-6C2A-C722-F0EA-64F73B2411E4}"/>
              </a:ext>
            </a:extLst>
          </p:cNvPr>
          <p:cNvSpPr txBox="1"/>
          <p:nvPr/>
        </p:nvSpPr>
        <p:spPr>
          <a:xfrm>
            <a:off x="2834640" y="164592"/>
            <a:ext cx="8961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FFFFFF"/>
                </a:solidFill>
                <a:latin typeface="Cambria"/>
              </a:rPr>
              <a:t>Rodney Dangerfield on Being Ugly..</a:t>
            </a:r>
            <a:endParaRPr sz="2800" b="1" i="0" dirty="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C856560-54B3-F2EA-2EE8-6146B7A5DB2E}"/>
              </a:ext>
            </a:extLst>
          </p:cNvPr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4C9566B-89FC-CEA5-9326-18002A7E8064}"/>
              </a:ext>
            </a:extLst>
          </p:cNvPr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B61194A-FEEC-0B77-54B6-C1753FE66D52}"/>
              </a:ext>
            </a:extLst>
          </p:cNvPr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BF211B8-797E-A05A-C21B-5180637FBD63}"/>
              </a:ext>
            </a:extLst>
          </p:cNvPr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E14022-88ED-6A50-DC22-BA02A8050863}"/>
              </a:ext>
            </a:extLst>
          </p:cNvPr>
          <p:cNvSpPr txBox="1"/>
          <p:nvPr/>
        </p:nvSpPr>
        <p:spPr>
          <a:xfrm>
            <a:off x="1531917" y="2078182"/>
            <a:ext cx="92033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When I was born, I was so ugly……</a:t>
            </a:r>
          </a:p>
          <a:p>
            <a:endParaRPr lang="en-US" sz="4800" dirty="0">
              <a:solidFill>
                <a:srgbClr val="FF0000"/>
              </a:solidFill>
            </a:endParaRPr>
          </a:p>
          <a:p>
            <a:r>
              <a:rPr lang="en-US" sz="4800" dirty="0">
                <a:solidFill>
                  <a:srgbClr val="FF0000"/>
                </a:solidFill>
              </a:rPr>
              <a:t>The doctor slapped my mother!!</a:t>
            </a:r>
          </a:p>
        </p:txBody>
      </p:sp>
    </p:spTree>
    <p:extLst>
      <p:ext uri="{BB962C8B-B14F-4D97-AF65-F5344CB8AC3E}">
        <p14:creationId xmlns:p14="http://schemas.microsoft.com/office/powerpoint/2010/main" val="2281157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65760" y="137160"/>
            <a:ext cx="2286000" cy="292608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75488" y="173736"/>
            <a:ext cx="2103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FFFFFF"/>
                </a:solidFill>
                <a:latin typeface="Calibri"/>
              </a:rPr>
              <a:t>01 · THE PROBLEM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34640" y="164592"/>
            <a:ext cx="89611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mbria"/>
              </a:rPr>
              <a:t>Why Do CAPM-Based Measures Fail?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143000"/>
            <a:ext cx="5394960" cy="5212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5760" y="1143000"/>
            <a:ext cx="54864" cy="52120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123444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D234A"/>
                </a:solidFill>
                <a:latin typeface="Cambria"/>
              </a:rPr>
              <a:t>Four Realities of Investing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691640"/>
            <a:ext cx="5120640" cy="868680"/>
          </a:xfrm>
          <a:prstGeom prst="rect">
            <a:avLst/>
          </a:prstGeom>
          <a:solidFill>
            <a:srgbClr val="E0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94360" y="1920240"/>
            <a:ext cx="320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028090"/>
                </a:solidFill>
                <a:latin typeface="Cambria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1783080"/>
            <a:ext cx="4526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0D234A"/>
                </a:solidFill>
                <a:latin typeface="Calibri"/>
              </a:rPr>
              <a:t>Investors' goals are stochastic — benchmarks have non-zero volatility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2697480"/>
            <a:ext cx="5120640" cy="868680"/>
          </a:xfrm>
          <a:prstGeom prst="rect">
            <a:avLst/>
          </a:prstGeom>
          <a:solidFill>
            <a:srgbClr val="E0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94360" y="2926080"/>
            <a:ext cx="320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028090"/>
                </a:solidFill>
                <a:latin typeface="Cambria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2788920"/>
            <a:ext cx="4526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0D234A"/>
                </a:solidFill>
                <a:latin typeface="Calibri"/>
              </a:rPr>
              <a:t>Investors have multiple stochastic goals: retirement, education, health, and more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03320"/>
            <a:ext cx="5120640" cy="868680"/>
          </a:xfrm>
          <a:prstGeom prst="rect">
            <a:avLst/>
          </a:prstGeom>
          <a:solidFill>
            <a:srgbClr val="E0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94360" y="3931920"/>
            <a:ext cx="320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028090"/>
                </a:solidFill>
                <a:latin typeface="Cambria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0120" y="3794760"/>
            <a:ext cx="4526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0D234A"/>
                </a:solidFill>
                <a:latin typeface="Calibri"/>
              </a:rPr>
              <a:t>Investors delegate to (hopefully) skillful agents — internal staff or external managers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4709160"/>
            <a:ext cx="5120640" cy="868680"/>
          </a:xfrm>
          <a:prstGeom prst="rect">
            <a:avLst/>
          </a:prstGeom>
          <a:solidFill>
            <a:srgbClr val="E0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4360" y="4937760"/>
            <a:ext cx="320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028090"/>
                </a:solidFill>
                <a:latin typeface="Cambria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0120" y="4800600"/>
            <a:ext cx="4526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0D234A"/>
                </a:solidFill>
                <a:latin typeface="Calibri"/>
              </a:rPr>
              <a:t>Risk preferences are specified in clear absolute AND relative risk goals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35040" y="1143000"/>
            <a:ext cx="5806440" cy="5212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035040" y="1143000"/>
            <a:ext cx="54864" cy="5212080"/>
          </a:xfrm>
          <a:prstGeom prst="rect">
            <a:avLst/>
          </a:prstGeom>
          <a:solidFill>
            <a:srgbClr val="E05A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217920" y="12344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D234A"/>
                </a:solidFill>
                <a:latin typeface="Cambria"/>
              </a:rPr>
              <a:t>The Measurement Gap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72200" y="1691640"/>
            <a:ext cx="5532120" cy="868680"/>
          </a:xfrm>
          <a:prstGeom prst="rect">
            <a:avLst/>
          </a:prstGeom>
          <a:solidFill>
            <a:srgbClr val="FDEE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309360" y="175564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05A3A"/>
                </a:solidFill>
                <a:latin typeface="Cambria"/>
              </a:rPr>
              <a:t>Sharpe Ratio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09360" y="1956938"/>
            <a:ext cx="5303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0D234A"/>
                </a:solidFill>
                <a:latin typeface="Calibri"/>
              </a:rPr>
              <a:t>Only normalizes for absolute volatility — ignores correlation entirely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172200" y="2697480"/>
            <a:ext cx="5532120" cy="868680"/>
          </a:xfrm>
          <a:prstGeom prst="rect">
            <a:avLst/>
          </a:prstGeom>
          <a:solidFill>
            <a:srgbClr val="FDEE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309360" y="276148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05A3A"/>
                </a:solidFill>
                <a:latin typeface="Cambria"/>
              </a:rPr>
              <a:t>Modigliani M²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09360" y="2974650"/>
            <a:ext cx="5303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0D234A"/>
                </a:solidFill>
                <a:latin typeface="Calibri"/>
              </a:rPr>
              <a:t>Normalizes volatility but leaves correlation unconstrained across funds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172200" y="3703320"/>
            <a:ext cx="5532120" cy="868680"/>
          </a:xfrm>
          <a:prstGeom prst="rect">
            <a:avLst/>
          </a:prstGeom>
          <a:solidFill>
            <a:srgbClr val="FDEE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309360" y="376732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05A3A"/>
                </a:solidFill>
                <a:latin typeface="Cambria"/>
              </a:rPr>
              <a:t>Graham-Harvey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09360" y="3992367"/>
            <a:ext cx="5303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0D234A"/>
                </a:solidFill>
                <a:latin typeface="Calibri"/>
              </a:rPr>
              <a:t>Same </a:t>
            </a:r>
            <a:r>
              <a:rPr lang="en-US" dirty="0">
                <a:solidFill>
                  <a:srgbClr val="0D234A"/>
                </a:solidFill>
                <a:latin typeface="Calibri"/>
              </a:rPr>
              <a:t>oversight</a:t>
            </a:r>
            <a:r>
              <a:rPr b="0" i="0" dirty="0">
                <a:solidFill>
                  <a:srgbClr val="0D234A"/>
                </a:solidFill>
                <a:latin typeface="Calibri"/>
              </a:rPr>
              <a:t> — each fund ends with different tracking errors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172200" y="4709160"/>
            <a:ext cx="5532120" cy="868680"/>
          </a:xfrm>
          <a:prstGeom prst="rect">
            <a:avLst/>
          </a:prstGeom>
          <a:solidFill>
            <a:srgbClr val="FFE5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309360" y="477316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05A3A"/>
                </a:solidFill>
                <a:latin typeface="Cambria"/>
              </a:rPr>
              <a:t>The Flaw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09360" y="4926955"/>
            <a:ext cx="5303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0D234A"/>
                </a:solidFill>
                <a:latin typeface="Calibri"/>
              </a:rPr>
              <a:t>E</a:t>
            </a:r>
            <a:r>
              <a:rPr b="0" i="0" dirty="0">
                <a:solidFill>
                  <a:srgbClr val="0D234A"/>
                </a:solidFill>
                <a:latin typeface="Calibri"/>
              </a:rPr>
              <a:t>very manager still has a different ρ(A,L)</a:t>
            </a:r>
            <a:r>
              <a:rPr lang="en-US" b="0" i="0" dirty="0">
                <a:solidFill>
                  <a:srgbClr val="0D234A"/>
                </a:solidFill>
                <a:latin typeface="Calibri"/>
              </a:rPr>
              <a:t> or tracking error</a:t>
            </a:r>
            <a:r>
              <a:rPr lang="en-US" dirty="0">
                <a:solidFill>
                  <a:srgbClr val="0D234A"/>
                </a:solidFill>
                <a:latin typeface="Calibri"/>
              </a:rPr>
              <a:t> </a:t>
            </a:r>
            <a:r>
              <a:rPr b="0" i="0" dirty="0">
                <a:solidFill>
                  <a:srgbClr val="0D234A"/>
                </a:solidFill>
                <a:latin typeface="Calibri"/>
              </a:rPr>
              <a:t>— making comparison impossible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5BFAA9-93A4-3136-479D-A9F7AB133E68}"/>
              </a:ext>
            </a:extLst>
          </p:cNvPr>
          <p:cNvSpPr txBox="1"/>
          <p:nvPr/>
        </p:nvSpPr>
        <p:spPr>
          <a:xfrm>
            <a:off x="338329" y="5866408"/>
            <a:ext cx="115761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Cannot use CAPM Measures for External Managers as CAPM DOES NOT have Delegation!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A709590B-642D-D3E0-28A9-47B533F86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3027" y="3510287"/>
            <a:ext cx="7491046" cy="53202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374B3C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DCE1D7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66462" tIns="66462" rIns="66462" bIns="66462" anchor="ctr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0963" name="Rectangle 4">
            <a:extLst>
              <a:ext uri="{FF2B5EF4-FFF2-40B4-BE49-F238E27FC236}">
                <a16:creationId xmlns:a16="http://schemas.microsoft.com/office/drawing/2014/main" id="{C300EAE1-CD01-59D3-6873-7BFAE6DA2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6312" y="2088175"/>
            <a:ext cx="7696200" cy="3500803"/>
          </a:xfrm>
          <a:prstGeom prst="rect">
            <a:avLst/>
          </a:prstGeom>
          <a:solidFill>
            <a:srgbClr val="DCE1D7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374B3C"/>
            </a:outerShdw>
          </a:effectLst>
        </p:spPr>
        <p:txBody>
          <a:bodyPr wrap="none" lIns="0" tIns="0" rIns="0" bIns="0" anchor="ctr"/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0964" name="Line 5">
            <a:extLst>
              <a:ext uri="{FF2B5EF4-FFF2-40B4-BE49-F238E27FC236}">
                <a16:creationId xmlns:a16="http://schemas.microsoft.com/office/drawing/2014/main" id="{715CE954-C7B5-C0E5-D21C-8CD6CC41AB0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226297" y="3333752"/>
            <a:ext cx="2050074" cy="59201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965" name="Oval 6">
            <a:extLst>
              <a:ext uri="{FF2B5EF4-FFF2-40B4-BE49-F238E27FC236}">
                <a16:creationId xmlns:a16="http://schemas.microsoft.com/office/drawing/2014/main" id="{C648D33E-5F92-3D11-3FAD-10EE8902C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9425" y="2133601"/>
            <a:ext cx="111370" cy="219809"/>
          </a:xfrm>
          <a:prstGeom prst="ellipse">
            <a:avLst/>
          </a:prstGeom>
          <a:solidFill>
            <a:srgbClr val="92D05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square" lIns="242611" tIns="242611" rIns="242611" bIns="242611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0966" name="Line 7">
            <a:extLst>
              <a:ext uri="{FF2B5EF4-FFF2-40B4-BE49-F238E27FC236}">
                <a16:creationId xmlns:a16="http://schemas.microsoft.com/office/drawing/2014/main" id="{7C2CF9CC-C482-FD0A-E627-D45436BDE9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55658" y="2186355"/>
            <a:ext cx="0" cy="242081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967" name="Line 8">
            <a:extLst>
              <a:ext uri="{FF2B5EF4-FFF2-40B4-BE49-F238E27FC236}">
                <a16:creationId xmlns:a16="http://schemas.microsoft.com/office/drawing/2014/main" id="{F7E519FF-232F-7ABE-CAC2-A64C5D7688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46866" y="4608635"/>
            <a:ext cx="5253404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968" name="Line 9">
            <a:extLst>
              <a:ext uri="{FF2B5EF4-FFF2-40B4-BE49-F238E27FC236}">
                <a16:creationId xmlns:a16="http://schemas.microsoft.com/office/drawing/2014/main" id="{E952883E-7263-D1CC-DE95-C232A6D9406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246812" y="2176097"/>
            <a:ext cx="0" cy="242374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969" name="Line 10">
            <a:extLst>
              <a:ext uri="{FF2B5EF4-FFF2-40B4-BE49-F238E27FC236}">
                <a16:creationId xmlns:a16="http://schemas.microsoft.com/office/drawing/2014/main" id="{B7BA6958-2575-DDD9-501C-E7195BE1BE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46866" y="3339612"/>
            <a:ext cx="52197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970" name="Line 11">
            <a:extLst>
              <a:ext uri="{FF2B5EF4-FFF2-40B4-BE49-F238E27FC236}">
                <a16:creationId xmlns:a16="http://schemas.microsoft.com/office/drawing/2014/main" id="{AA84FAF6-7F68-06A9-F624-62023A1042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90827" y="2230317"/>
            <a:ext cx="5134708" cy="210868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971" name="Line 12">
            <a:extLst>
              <a:ext uri="{FF2B5EF4-FFF2-40B4-BE49-F238E27FC236}">
                <a16:creationId xmlns:a16="http://schemas.microsoft.com/office/drawing/2014/main" id="{D404CDFC-1796-B9B0-9E5D-DC7510488DD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92693" y="4593981"/>
            <a:ext cx="0" cy="30333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972" name="Line 13">
            <a:extLst>
              <a:ext uri="{FF2B5EF4-FFF2-40B4-BE49-F238E27FC236}">
                <a16:creationId xmlns:a16="http://schemas.microsoft.com/office/drawing/2014/main" id="{E5F3B0DB-3279-D0A4-5E98-653022725951}"/>
              </a:ext>
            </a:extLst>
          </p:cNvPr>
          <p:cNvSpPr>
            <a:spLocks noChangeShapeType="1"/>
          </p:cNvSpPr>
          <p:nvPr/>
        </p:nvSpPr>
        <p:spPr bwMode="auto">
          <a:xfrm rot="10208524" flipH="1" flipV="1">
            <a:off x="3077186" y="4314094"/>
            <a:ext cx="600808" cy="73269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973" name="Line 14">
            <a:extLst>
              <a:ext uri="{FF2B5EF4-FFF2-40B4-BE49-F238E27FC236}">
                <a16:creationId xmlns:a16="http://schemas.microsoft.com/office/drawing/2014/main" id="{2460E821-67DC-F182-9F48-D03D0CAE69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30794" y="2173166"/>
            <a:ext cx="568569" cy="2930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974" name="Text Box 15">
            <a:extLst>
              <a:ext uri="{FF2B5EF4-FFF2-40B4-BE49-F238E27FC236}">
                <a16:creationId xmlns:a16="http://schemas.microsoft.com/office/drawing/2014/main" id="{E2C68D0F-95AD-D9C1-89A1-4E0AD8F06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7166" y="3994639"/>
            <a:ext cx="1301262" cy="59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923">
                <a:solidFill>
                  <a:srgbClr val="44546A"/>
                </a:solidFill>
                <a:latin typeface="Helvetica" panose="020B0604020202030204" pitchFamily="34" charset="0"/>
              </a:rPr>
              <a:t>Riskless asset</a:t>
            </a:r>
          </a:p>
        </p:txBody>
      </p:sp>
      <p:sp>
        <p:nvSpPr>
          <p:cNvPr id="40975" name="Text Box 16">
            <a:extLst>
              <a:ext uri="{FF2B5EF4-FFF2-40B4-BE49-F238E27FC236}">
                <a16:creationId xmlns:a16="http://schemas.microsoft.com/office/drawing/2014/main" id="{B089DEAE-8381-14DF-C352-303232CE7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1356" y="2039816"/>
            <a:ext cx="1154723" cy="625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1108">
                <a:solidFill>
                  <a:srgbClr val="44546A"/>
                </a:solidFill>
                <a:latin typeface="Helvetica" panose="020B0604020202030204" pitchFamily="34" charset="0"/>
              </a:rPr>
              <a:t>Return</a:t>
            </a:r>
          </a:p>
        </p:txBody>
      </p:sp>
      <p:sp>
        <p:nvSpPr>
          <p:cNvPr id="40976" name="Text Box 17">
            <a:extLst>
              <a:ext uri="{FF2B5EF4-FFF2-40B4-BE49-F238E27FC236}">
                <a16:creationId xmlns:a16="http://schemas.microsoft.com/office/drawing/2014/main" id="{149EABDF-621A-FC85-B25D-0982FA22D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5144" y="1924051"/>
            <a:ext cx="1460989" cy="59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923">
                <a:solidFill>
                  <a:srgbClr val="44546A"/>
                </a:solidFill>
                <a:latin typeface="Helvetica" panose="020B0604020202030204" pitchFamily="34" charset="0"/>
              </a:rPr>
              <a:t>Active portfolio</a:t>
            </a:r>
          </a:p>
        </p:txBody>
      </p:sp>
      <p:sp>
        <p:nvSpPr>
          <p:cNvPr id="40977" name="Text Box 18">
            <a:extLst>
              <a:ext uri="{FF2B5EF4-FFF2-40B4-BE49-F238E27FC236}">
                <a16:creationId xmlns:a16="http://schemas.microsoft.com/office/drawing/2014/main" id="{CB2FB974-338C-DE15-DC10-8094D7F55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0325" y="4752244"/>
            <a:ext cx="1459523" cy="886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923">
                <a:solidFill>
                  <a:srgbClr val="44546A"/>
                </a:solidFill>
                <a:latin typeface="Helvetica" panose="020B0604020202030204" pitchFamily="34" charset="0"/>
              </a:rPr>
              <a:t>Standard deviation of unlevered portfolio</a:t>
            </a:r>
          </a:p>
        </p:txBody>
      </p:sp>
      <p:sp>
        <p:nvSpPr>
          <p:cNvPr id="40978" name="Text Box 19">
            <a:extLst>
              <a:ext uri="{FF2B5EF4-FFF2-40B4-BE49-F238E27FC236}">
                <a16:creationId xmlns:a16="http://schemas.microsoft.com/office/drawing/2014/main" id="{4639D68D-C507-F64B-3CC0-7D05C55B7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856" y="3779228"/>
            <a:ext cx="1459523" cy="59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923">
                <a:solidFill>
                  <a:srgbClr val="44546A"/>
                </a:solidFill>
                <a:latin typeface="Helvetica" panose="020B0604020202030204" pitchFamily="34" charset="0"/>
              </a:rPr>
              <a:t>Benchmark</a:t>
            </a:r>
          </a:p>
        </p:txBody>
      </p:sp>
      <p:sp>
        <p:nvSpPr>
          <p:cNvPr id="40979" name="Text Box 20">
            <a:extLst>
              <a:ext uri="{FF2B5EF4-FFF2-40B4-BE49-F238E27FC236}">
                <a16:creationId xmlns:a16="http://schemas.microsoft.com/office/drawing/2014/main" id="{92F7EA08-9ECD-8FB6-41A8-70CD8CB47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5658" y="4516316"/>
            <a:ext cx="1929912" cy="625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1108">
                <a:solidFill>
                  <a:srgbClr val="44546A"/>
                </a:solidFill>
                <a:latin typeface="Helvetica" panose="020B0604020202030204" pitchFamily="34" charset="0"/>
              </a:rPr>
              <a:t>Standard deviation</a:t>
            </a:r>
          </a:p>
        </p:txBody>
      </p:sp>
      <p:sp>
        <p:nvSpPr>
          <p:cNvPr id="40980" name="Text Box 21">
            <a:extLst>
              <a:ext uri="{FF2B5EF4-FFF2-40B4-BE49-F238E27FC236}">
                <a16:creationId xmlns:a16="http://schemas.microsoft.com/office/drawing/2014/main" id="{C4C33F9F-4CB1-F0A5-B861-A846FBA27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6779" y="4526575"/>
            <a:ext cx="1093177" cy="80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1108">
                <a:solidFill>
                  <a:srgbClr val="44546A"/>
                </a:solidFill>
                <a:latin typeface="Helvetica" panose="020B0604020202030204" pitchFamily="34" charset="0"/>
              </a:rPr>
              <a:t>Market risk</a:t>
            </a:r>
          </a:p>
        </p:txBody>
      </p:sp>
      <p:sp>
        <p:nvSpPr>
          <p:cNvPr id="40981" name="Line 22">
            <a:extLst>
              <a:ext uri="{FF2B5EF4-FFF2-40B4-BE49-F238E27FC236}">
                <a16:creationId xmlns:a16="http://schemas.microsoft.com/office/drawing/2014/main" id="{DCF681BE-F225-E049-83B4-FAB4154D48DB}"/>
              </a:ext>
            </a:extLst>
          </p:cNvPr>
          <p:cNvSpPr>
            <a:spLocks noChangeShapeType="1"/>
          </p:cNvSpPr>
          <p:nvPr/>
        </p:nvSpPr>
        <p:spPr bwMode="auto">
          <a:xfrm>
            <a:off x="6979042" y="2243504"/>
            <a:ext cx="0" cy="23680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6462" tIns="66462" rIns="66462" bIns="66462" anchor="ctr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982" name="Oval 23">
            <a:extLst>
              <a:ext uri="{FF2B5EF4-FFF2-40B4-BE49-F238E27FC236}">
                <a16:creationId xmlns:a16="http://schemas.microsoft.com/office/drawing/2014/main" id="{FAAF3883-28B7-B4C8-4A7D-3586E8E33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0050" y="3248761"/>
            <a:ext cx="156789" cy="22342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42611" tIns="242611" rIns="242611" bIns="242611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0983" name="Oval 24">
            <a:extLst>
              <a:ext uri="{FF2B5EF4-FFF2-40B4-BE49-F238E27FC236}">
                <a16:creationId xmlns:a16="http://schemas.microsoft.com/office/drawing/2014/main" id="{231F7714-7C9F-4AB2-1A2C-22A356B32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0407" y="3526899"/>
            <a:ext cx="191648" cy="204348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42611" tIns="242611" rIns="242611" bIns="242611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0984" name="Text Box 25">
            <a:extLst>
              <a:ext uri="{FF2B5EF4-FFF2-40B4-BE49-F238E27FC236}">
                <a16:creationId xmlns:a16="http://schemas.microsoft.com/office/drawing/2014/main" id="{36856D34-0890-08C7-46E4-EBA9E44EE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417" y="2681843"/>
            <a:ext cx="1460988" cy="59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923" dirty="0">
                <a:solidFill>
                  <a:srgbClr val="44546A"/>
                </a:solidFill>
                <a:latin typeface="Helvetica" panose="020B0604020202030204" pitchFamily="34" charset="0"/>
              </a:rPr>
              <a:t>Active portfolio</a:t>
            </a:r>
          </a:p>
        </p:txBody>
      </p:sp>
      <p:sp>
        <p:nvSpPr>
          <p:cNvPr id="40985" name="Line 26">
            <a:extLst>
              <a:ext uri="{FF2B5EF4-FFF2-40B4-BE49-F238E27FC236}">
                <a16:creationId xmlns:a16="http://schemas.microsoft.com/office/drawing/2014/main" id="{C3E7F6F0-60EE-C8BE-D283-D836932C86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1049" y="3054420"/>
            <a:ext cx="0" cy="43375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986" name="Rectangle 27">
            <a:extLst>
              <a:ext uri="{FF2B5EF4-FFF2-40B4-BE49-F238E27FC236}">
                <a16:creationId xmlns:a16="http://schemas.microsoft.com/office/drawing/2014/main" id="{511374DD-57EC-ECFD-A60E-9E3F655F20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41123" y="-7416"/>
            <a:ext cx="8235462" cy="1055077"/>
          </a:xfrm>
        </p:spPr>
        <p:txBody>
          <a:bodyPr/>
          <a:lstStyle/>
          <a:p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An Evaluation of the M</a:t>
            </a:r>
            <a:r>
              <a:rPr lang="en-GB" alt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 Measure </a:t>
            </a:r>
          </a:p>
        </p:txBody>
      </p:sp>
      <p:sp>
        <p:nvSpPr>
          <p:cNvPr id="40987" name="Text Box 28">
            <a:extLst>
              <a:ext uri="{FF2B5EF4-FFF2-40B4-BE49-F238E27FC236}">
                <a16:creationId xmlns:a16="http://schemas.microsoft.com/office/drawing/2014/main" id="{7BD72249-9711-0012-DE48-D99D20A6A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7490" y="1459523"/>
            <a:ext cx="7526215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en-US" sz="2585" i="1">
                <a:latin typeface="Calibri" panose="020F0502020204030204" pitchFamily="34" charset="0"/>
              </a:rPr>
              <a:t>Need to normalize for different Std. deviations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F539D8-C3F8-343A-FB29-72DA4386F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4262" y="5744785"/>
            <a:ext cx="2400300" cy="9429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AD835D2-6FCA-1937-7550-84D14A6C4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8036" y="2088175"/>
            <a:ext cx="7684477" cy="3500803"/>
          </a:xfrm>
          <a:prstGeom prst="rect">
            <a:avLst/>
          </a:prstGeom>
          <a:solidFill>
            <a:srgbClr val="DCE1D7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374B3C"/>
            </a:outerShdw>
          </a:effectLst>
        </p:spPr>
        <p:txBody>
          <a:bodyPr wrap="none" lIns="0" tIns="0" rIns="0" bIns="0" anchor="ctr"/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2A33BFE0-404D-EAD8-A66F-3AF067E65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3027" y="3510287"/>
            <a:ext cx="7491046" cy="53202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374B3C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DCE1D7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6462" tIns="66462" rIns="66462" bIns="66462" anchor="ctr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1988" name="Line 4">
            <a:extLst>
              <a:ext uri="{FF2B5EF4-FFF2-40B4-BE49-F238E27FC236}">
                <a16:creationId xmlns:a16="http://schemas.microsoft.com/office/drawing/2014/main" id="{E6956DC8-A0E2-5F29-3EE3-0780922751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10281" y="2181960"/>
            <a:ext cx="0" cy="291611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989" name="Line 5">
            <a:extLst>
              <a:ext uri="{FF2B5EF4-FFF2-40B4-BE49-F238E27FC236}">
                <a16:creationId xmlns:a16="http://schemas.microsoft.com/office/drawing/2014/main" id="{28364C99-F668-FD1E-817E-54D34FE3F9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98559" y="5101004"/>
            <a:ext cx="544683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990" name="Line 6">
            <a:extLst>
              <a:ext uri="{FF2B5EF4-FFF2-40B4-BE49-F238E27FC236}">
                <a16:creationId xmlns:a16="http://schemas.microsoft.com/office/drawing/2014/main" id="{5BA8B04E-FB1C-11CE-46CC-64801496741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690824" y="2300654"/>
            <a:ext cx="0" cy="279155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991" name="Line 7">
            <a:extLst>
              <a:ext uri="{FF2B5EF4-FFF2-40B4-BE49-F238E27FC236}">
                <a16:creationId xmlns:a16="http://schemas.microsoft.com/office/drawing/2014/main" id="{B9F97D46-8997-D6B7-5A0D-F608FB61D5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98558" y="3852497"/>
            <a:ext cx="5410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992" name="Line 8">
            <a:extLst>
              <a:ext uri="{FF2B5EF4-FFF2-40B4-BE49-F238E27FC236}">
                <a16:creationId xmlns:a16="http://schemas.microsoft.com/office/drawing/2014/main" id="{E7F9C84F-A6AD-335C-0D81-04EB47E769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43987" y="2762251"/>
            <a:ext cx="5320811" cy="207351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993" name="Oval 9">
            <a:extLst>
              <a:ext uri="{FF2B5EF4-FFF2-40B4-BE49-F238E27FC236}">
                <a16:creationId xmlns:a16="http://schemas.microsoft.com/office/drawing/2014/main" id="{169B8D77-7308-FC01-8AC4-40958D2C8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418" y="2665538"/>
            <a:ext cx="244718" cy="129108"/>
          </a:xfrm>
          <a:prstGeom prst="ellipse">
            <a:avLst/>
          </a:prstGeom>
          <a:solidFill>
            <a:srgbClr val="92D05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square" lIns="242611" tIns="242611" rIns="242611" bIns="242611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1994" name="Line 10">
            <a:extLst>
              <a:ext uri="{FF2B5EF4-FFF2-40B4-BE49-F238E27FC236}">
                <a16:creationId xmlns:a16="http://schemas.microsoft.com/office/drawing/2014/main" id="{179C6245-A565-3FF8-130F-BD37223ADC85}"/>
              </a:ext>
            </a:extLst>
          </p:cNvPr>
          <p:cNvSpPr>
            <a:spLocks noChangeShapeType="1"/>
          </p:cNvSpPr>
          <p:nvPr/>
        </p:nvSpPr>
        <p:spPr bwMode="auto">
          <a:xfrm rot="10208524" flipH="1" flipV="1">
            <a:off x="3405432" y="4810860"/>
            <a:ext cx="624254" cy="7180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995" name="Text Box 11">
            <a:extLst>
              <a:ext uri="{FF2B5EF4-FFF2-40B4-BE49-F238E27FC236}">
                <a16:creationId xmlns:a16="http://schemas.microsoft.com/office/drawing/2014/main" id="{46C21D34-4347-5E15-EF65-2060F5BC0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648" y="4558813"/>
            <a:ext cx="1506415" cy="59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923">
                <a:solidFill>
                  <a:srgbClr val="44546A"/>
                </a:solidFill>
                <a:latin typeface="Helvetica" panose="020B0604020202030204" pitchFamily="34" charset="0"/>
              </a:rPr>
              <a:t>Riskless asset</a:t>
            </a:r>
          </a:p>
        </p:txBody>
      </p:sp>
      <p:sp>
        <p:nvSpPr>
          <p:cNvPr id="41996" name="Text Box 12">
            <a:extLst>
              <a:ext uri="{FF2B5EF4-FFF2-40B4-BE49-F238E27FC236}">
                <a16:creationId xmlns:a16="http://schemas.microsoft.com/office/drawing/2014/main" id="{7DFE817B-254A-97B7-434B-B75429C00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9344" y="2574682"/>
            <a:ext cx="1194289" cy="59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923">
                <a:solidFill>
                  <a:srgbClr val="44546A"/>
                </a:solidFill>
                <a:latin typeface="Helvetica" panose="020B0604020202030204" pitchFamily="34" charset="0"/>
              </a:rPr>
              <a:t>Return</a:t>
            </a:r>
          </a:p>
        </p:txBody>
      </p:sp>
      <p:sp>
        <p:nvSpPr>
          <p:cNvPr id="41997" name="Text Box 13">
            <a:extLst>
              <a:ext uri="{FF2B5EF4-FFF2-40B4-BE49-F238E27FC236}">
                <a16:creationId xmlns:a16="http://schemas.microsoft.com/office/drawing/2014/main" id="{6D7C0D91-A771-D383-97C1-30A05A974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9190" y="4284786"/>
            <a:ext cx="1512277" cy="59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923">
                <a:solidFill>
                  <a:srgbClr val="44546A"/>
                </a:solidFill>
                <a:latin typeface="Helvetica" panose="020B0604020202030204" pitchFamily="34" charset="0"/>
              </a:rPr>
              <a:t>Benchmark</a:t>
            </a:r>
          </a:p>
        </p:txBody>
      </p:sp>
      <p:sp>
        <p:nvSpPr>
          <p:cNvPr id="41998" name="Line 14">
            <a:extLst>
              <a:ext uri="{FF2B5EF4-FFF2-40B4-BE49-F238E27FC236}">
                <a16:creationId xmlns:a16="http://schemas.microsoft.com/office/drawing/2014/main" id="{87ED9866-72F2-7B73-680F-E41E35488EA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670309" y="3846637"/>
            <a:ext cx="2123342" cy="58175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2611" tIns="242611" rIns="242611" bIns="242611">
            <a:spAutoFit/>
          </a:bodyPr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999" name="Text Box 15">
            <a:extLst>
              <a:ext uri="{FF2B5EF4-FFF2-40B4-BE49-F238E27FC236}">
                <a16:creationId xmlns:a16="http://schemas.microsoft.com/office/drawing/2014/main" id="{4891AA36-7065-EB8B-C8E7-3C97003B4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6563" y="5008686"/>
            <a:ext cx="1998785" cy="602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923">
                <a:solidFill>
                  <a:prstClr val="black"/>
                </a:solidFill>
                <a:latin typeface="Helvetica" panose="020B0604020202030204" pitchFamily="34" charset="0"/>
              </a:rPr>
              <a:t>Standard deviation</a:t>
            </a:r>
          </a:p>
        </p:txBody>
      </p:sp>
      <p:sp>
        <p:nvSpPr>
          <p:cNvPr id="42000" name="Text Box 16">
            <a:extLst>
              <a:ext uri="{FF2B5EF4-FFF2-40B4-BE49-F238E27FC236}">
                <a16:creationId xmlns:a16="http://schemas.microsoft.com/office/drawing/2014/main" id="{8A983D67-43E0-448E-32D9-2FB0D0DFB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8809" y="5020409"/>
            <a:ext cx="1340826" cy="59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079" tIns="228079" rIns="228079" bIns="228079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None/>
            </a:pPr>
            <a:r>
              <a:rPr lang="en-GB" altLang="en-US" sz="923">
                <a:solidFill>
                  <a:srgbClr val="44546A"/>
                </a:solidFill>
                <a:latin typeface="Helvetica" panose="020B0604020202030204" pitchFamily="34" charset="0"/>
              </a:rPr>
              <a:t>Market risk</a:t>
            </a:r>
          </a:p>
        </p:txBody>
      </p:sp>
      <p:sp>
        <p:nvSpPr>
          <p:cNvPr id="42001" name="Oval 17">
            <a:extLst>
              <a:ext uri="{FF2B5EF4-FFF2-40B4-BE49-F238E27FC236}">
                <a16:creationId xmlns:a16="http://schemas.microsoft.com/office/drawing/2014/main" id="{9A8BBABC-6D11-9725-7EAC-14E660457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855" y="3751840"/>
            <a:ext cx="186103" cy="175845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42611" tIns="242611" rIns="242611" bIns="242611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2002" name="Oval 18">
            <a:extLst>
              <a:ext uri="{FF2B5EF4-FFF2-40B4-BE49-F238E27FC236}">
                <a16:creationId xmlns:a16="http://schemas.microsoft.com/office/drawing/2014/main" id="{D0570A2F-EE30-07D6-A149-EF1D64E44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818" y="4006364"/>
            <a:ext cx="137744" cy="13266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42611" tIns="242611" rIns="242611" bIns="242611"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2003" name="Line 19">
            <a:extLst>
              <a:ext uri="{FF2B5EF4-FFF2-40B4-BE49-F238E27FC236}">
                <a16:creationId xmlns:a16="http://schemas.microsoft.com/office/drawing/2014/main" id="{8F6F0299-466C-AC4F-7A9C-964DF5A7FF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01490" y="2264019"/>
            <a:ext cx="2927838" cy="2571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004" name="Line 20">
            <a:extLst>
              <a:ext uri="{FF2B5EF4-FFF2-40B4-BE49-F238E27FC236}">
                <a16:creationId xmlns:a16="http://schemas.microsoft.com/office/drawing/2014/main" id="{F8596810-6FCF-0CC4-14E9-E346EEBF07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86836" y="2264019"/>
            <a:ext cx="4173415" cy="2571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005" name="Line 21">
            <a:extLst>
              <a:ext uri="{FF2B5EF4-FFF2-40B4-BE49-F238E27FC236}">
                <a16:creationId xmlns:a16="http://schemas.microsoft.com/office/drawing/2014/main" id="{10EED27A-9E20-8CEF-4FF9-40DD6BE1F9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73294" y="2571750"/>
            <a:ext cx="25028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006" name="Line 22">
            <a:extLst>
              <a:ext uri="{FF2B5EF4-FFF2-40B4-BE49-F238E27FC236}">
                <a16:creationId xmlns:a16="http://schemas.microsoft.com/office/drawing/2014/main" id="{19AAD844-5173-9196-087B-4BCC324994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41056" y="3226777"/>
            <a:ext cx="25028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007" name="Line 23">
            <a:extLst>
              <a:ext uri="{FF2B5EF4-FFF2-40B4-BE49-F238E27FC236}">
                <a16:creationId xmlns:a16="http://schemas.microsoft.com/office/drawing/2014/main" id="{5EC9C394-2150-6556-254B-3D9E0459DFD1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9593" y="2592266"/>
            <a:ext cx="0" cy="62425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 sz="1662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008" name="Rectangle 24">
            <a:extLst>
              <a:ext uri="{FF2B5EF4-FFF2-40B4-BE49-F238E27FC236}">
                <a16:creationId xmlns:a16="http://schemas.microsoft.com/office/drawing/2014/main" id="{7B12A3CA-C17F-AD54-0D80-D05B03DAD0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0676" y="180870"/>
            <a:ext cx="9690264" cy="1055077"/>
          </a:xfrm>
        </p:spPr>
        <p:txBody>
          <a:bodyPr>
            <a:normAutofit fontScale="90000"/>
          </a:bodyPr>
          <a:lstStyle/>
          <a:p>
            <a:b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en-US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M-Square was better than Sharpe (as a Ratio means nothing..)</a:t>
            </a:r>
            <a:b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  <a:t>“You can eat risk-adjusted returns” – gave useful allocation information</a:t>
            </a:r>
            <a:b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alt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en-US" u="sng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Underperforming Portfolio has a Higher Risk-Adjusted Return!! </a:t>
            </a:r>
          </a:p>
        </p:txBody>
      </p:sp>
      <p:sp>
        <p:nvSpPr>
          <p:cNvPr id="42009" name="Oval 25">
            <a:extLst>
              <a:ext uri="{FF2B5EF4-FFF2-40B4-BE49-F238E27FC236}">
                <a16:creationId xmlns:a16="http://schemas.microsoft.com/office/drawing/2014/main" id="{B48ECFE7-E16B-E23C-38B9-C4E26318A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120" y="2514600"/>
            <a:ext cx="70338" cy="7033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2010" name="Oval 26">
            <a:extLst>
              <a:ext uri="{FF2B5EF4-FFF2-40B4-BE49-F238E27FC236}">
                <a16:creationId xmlns:a16="http://schemas.microsoft.com/office/drawing/2014/main" id="{EDC60E7C-05F7-365F-1B4A-483DC419B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120" y="3147646"/>
            <a:ext cx="70338" cy="70338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endParaRPr lang="en-US" altLang="en-US" sz="2585">
              <a:solidFill>
                <a:srgbClr val="FF0000"/>
              </a:solidFill>
            </a:endParaRPr>
          </a:p>
        </p:txBody>
      </p:sp>
      <p:sp>
        <p:nvSpPr>
          <p:cNvPr id="42011" name="Text Box 27">
            <a:extLst>
              <a:ext uri="{FF2B5EF4-FFF2-40B4-BE49-F238E27FC236}">
                <a16:creationId xmlns:a16="http://schemas.microsoft.com/office/drawing/2014/main" id="{6A5A83A0-5424-0769-30C8-C3C00B6F0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458" y="5763358"/>
            <a:ext cx="7948246" cy="49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0000"/>
              </a:lnSpc>
              <a:spcAft>
                <a:spcPct val="800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1pPr>
            <a:lvl2pPr marL="742950" indent="-285750" eaLnBrk="0" hangingPunct="0">
              <a:lnSpc>
                <a:spcPct val="110000"/>
              </a:lnSpc>
              <a:spcAft>
                <a:spcPct val="80000"/>
              </a:spcAft>
              <a:buSzPct val="80000"/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2pPr>
            <a:lvl3pPr marL="11430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3pPr>
            <a:lvl4pPr marL="16002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4pPr>
            <a:lvl5pPr marL="2057400" indent="-228600" eaLnBrk="0" hangingPunct="0">
              <a:lnSpc>
                <a:spcPct val="110000"/>
              </a:lnSpc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8000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Book Antiqua" panose="0204060205030503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en-US" sz="2585" i="1" dirty="0">
                <a:solidFill>
                  <a:srgbClr val="FF0000"/>
                </a:solidFill>
                <a:latin typeface="Calibri" panose="020F0502020204030204" pitchFamily="34" charset="0"/>
              </a:rPr>
              <a:t>Problem: Need to normalize for different correlations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91A11-BE55-16B2-3FCC-ED74E1D2E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A1A474-3925-0B1A-052E-D120F4FD7976}"/>
              </a:ext>
            </a:extLst>
          </p:cNvPr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2A33E3-BFE0-6BAE-2887-7A9C1C82F74A}"/>
              </a:ext>
            </a:extLst>
          </p:cNvPr>
          <p:cNvSpPr/>
          <p:nvPr/>
        </p:nvSpPr>
        <p:spPr>
          <a:xfrm>
            <a:off x="365760" y="137160"/>
            <a:ext cx="2286000" cy="292608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4547A-E2B6-C44E-66EA-161F6DC58845}"/>
              </a:ext>
            </a:extLst>
          </p:cNvPr>
          <p:cNvSpPr txBox="1"/>
          <p:nvPr/>
        </p:nvSpPr>
        <p:spPr>
          <a:xfrm>
            <a:off x="475488" y="173736"/>
            <a:ext cx="21031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 dirty="0">
                <a:solidFill>
                  <a:srgbClr val="FFFFFF"/>
                </a:solidFill>
                <a:latin typeface="Calibri"/>
              </a:rPr>
              <a:t>0</a:t>
            </a:r>
            <a:r>
              <a:rPr lang="en-US" sz="900" b="1" i="0" dirty="0">
                <a:solidFill>
                  <a:srgbClr val="FFFFFF"/>
                </a:solidFill>
                <a:latin typeface="Calibri"/>
              </a:rPr>
              <a:t>2 - </a:t>
            </a:r>
            <a:r>
              <a:rPr sz="9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900" b="1" i="0" dirty="0">
                <a:solidFill>
                  <a:srgbClr val="FFFFFF"/>
                </a:solidFill>
                <a:latin typeface="Calibri"/>
              </a:rPr>
              <a:t>LUCK vs SKILL</a:t>
            </a:r>
            <a:endParaRPr sz="9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C3C56-1A1B-991E-7D15-5AFF0A132333}"/>
              </a:ext>
            </a:extLst>
          </p:cNvPr>
          <p:cNvSpPr txBox="1"/>
          <p:nvPr/>
        </p:nvSpPr>
        <p:spPr>
          <a:xfrm>
            <a:off x="2834640" y="164592"/>
            <a:ext cx="8961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FFFFFF"/>
                </a:solidFill>
                <a:latin typeface="Cambria"/>
              </a:rPr>
              <a:t>Rodney Dangerfield on Seeing the Light..</a:t>
            </a:r>
            <a:endParaRPr sz="2800" b="1" i="0" dirty="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61C933A-BE06-9F10-1117-0C3429DBC1E3}"/>
              </a:ext>
            </a:extLst>
          </p:cNvPr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3C72055-9C67-9002-3F59-34C1B2B236C5}"/>
              </a:ext>
            </a:extLst>
          </p:cNvPr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F2957DF-AE4B-969F-75BC-F909322D922D}"/>
              </a:ext>
            </a:extLst>
          </p:cNvPr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541682A-66AF-650D-4F41-B590F479A8C2}"/>
              </a:ext>
            </a:extLst>
          </p:cNvPr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4A49AF-01AD-A591-D2ED-0AB3BE7DD58D}"/>
              </a:ext>
            </a:extLst>
          </p:cNvPr>
          <p:cNvSpPr txBox="1"/>
          <p:nvPr/>
        </p:nvSpPr>
        <p:spPr>
          <a:xfrm>
            <a:off x="724395" y="1270660"/>
            <a:ext cx="110713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My wife used to be scared of the dark……</a:t>
            </a:r>
          </a:p>
          <a:p>
            <a:endParaRPr lang="en-US" sz="4800" dirty="0">
              <a:solidFill>
                <a:srgbClr val="FF0000"/>
              </a:solidFill>
            </a:endParaRPr>
          </a:p>
          <a:p>
            <a:r>
              <a:rPr lang="en-US" sz="4800" dirty="0">
                <a:solidFill>
                  <a:srgbClr val="FF0000"/>
                </a:solidFill>
              </a:rPr>
              <a:t>Then she saw me naked –</a:t>
            </a:r>
          </a:p>
          <a:p>
            <a:endParaRPr lang="en-US" sz="4800" dirty="0">
              <a:solidFill>
                <a:srgbClr val="FF0000"/>
              </a:solidFill>
            </a:endParaRPr>
          </a:p>
          <a:p>
            <a:r>
              <a:rPr lang="en-US" sz="4800" dirty="0">
                <a:solidFill>
                  <a:srgbClr val="FF0000"/>
                </a:solidFill>
              </a:rPr>
              <a:t>Now she is scared of the light!!</a:t>
            </a:r>
          </a:p>
        </p:txBody>
      </p:sp>
    </p:spTree>
    <p:extLst>
      <p:ext uri="{BB962C8B-B14F-4D97-AF65-F5344CB8AC3E}">
        <p14:creationId xmlns:p14="http://schemas.microsoft.com/office/powerpoint/2010/main" val="2242432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3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88952" cy="73152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01168"/>
            <a:ext cx="109728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 dirty="0">
                <a:solidFill>
                  <a:srgbClr val="FFFFFF"/>
                </a:solidFill>
                <a:latin typeface="Cambria"/>
              </a:rPr>
              <a:t>The Real-World Mandate</a:t>
            </a:r>
            <a:r>
              <a:rPr lang="en-US" sz="3000" b="1" i="0" dirty="0">
                <a:solidFill>
                  <a:srgbClr val="FFFFFF"/>
                </a:solidFill>
                <a:latin typeface="Cambria"/>
              </a:rPr>
              <a:t>: Want Skillful Managers!!</a:t>
            </a:r>
            <a:endParaRPr sz="3000" b="1" i="0" dirty="0">
              <a:solidFill>
                <a:srgbClr val="FFFFFF"/>
              </a:solidFill>
              <a:latin typeface="Cambri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1520" y="1005840"/>
            <a:ext cx="10725912" cy="2286000"/>
          </a:xfrm>
          <a:prstGeom prst="rect">
            <a:avLst/>
          </a:prstGeom>
          <a:solidFill>
            <a:srgbClr val="1E3A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005840"/>
            <a:ext cx="91440" cy="2286000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868680"/>
            <a:ext cx="7315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C99A06"/>
                </a:solidFill>
                <a:latin typeface="Georgia"/>
              </a:rPr>
              <a:t>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1188720"/>
            <a:ext cx="10058400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1" dirty="0">
                <a:solidFill>
                  <a:srgbClr val="FFFFFF"/>
                </a:solidFill>
                <a:latin typeface="Georgia"/>
              </a:rPr>
              <a:t>The Fund's long-term performance objective is to generate risk-adjusted returns
that meet or exceed its defined actuarial target as well as its policy benchmark,
net of fees, over the Fund's designated investment time horizon.</a:t>
            </a:r>
            <a:r>
              <a:rPr lang="en-US" sz="1700" b="0" i="1" dirty="0">
                <a:solidFill>
                  <a:srgbClr val="FFFFFF"/>
                </a:solidFill>
                <a:latin typeface="Georgia"/>
              </a:rPr>
              <a:t>“</a:t>
            </a:r>
          </a:p>
          <a:p>
            <a:pPr algn="l"/>
            <a:endParaRPr lang="en-US" sz="1700" i="1" dirty="0">
              <a:solidFill>
                <a:srgbClr val="FFFFFF"/>
              </a:solidFill>
              <a:latin typeface="Georgia"/>
            </a:endParaRPr>
          </a:p>
          <a:p>
            <a:pPr algn="l"/>
            <a:r>
              <a:rPr lang="en-US" sz="1700" b="0" i="1" dirty="0">
                <a:solidFill>
                  <a:srgbClr val="FFFFFF"/>
                </a:solidFill>
                <a:latin typeface="Georgia"/>
              </a:rPr>
              <a:t>IPS also includes a very specific volatility (10.5% p.a.) and tracking error target (1.5% p.a.)</a:t>
            </a:r>
            <a:endParaRPr sz="1700" b="0" i="1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8720" y="2667792"/>
            <a:ext cx="10058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1" dirty="0">
                <a:solidFill>
                  <a:srgbClr val="F5D987"/>
                </a:solidFill>
                <a:latin typeface="Calibri"/>
              </a:rPr>
              <a:t>— LACERA Investment Policy Statement  (Los Angeles County Employees' Retirement Association)</a:t>
            </a:r>
            <a:r>
              <a:rPr lang="en-US" sz="1400" b="0" i="1" dirty="0">
                <a:solidFill>
                  <a:srgbClr val="F5D987"/>
                </a:solidFill>
                <a:latin typeface="Calibri"/>
              </a:rPr>
              <a:t>; New Mexico Public Employees’ Retirement Association is similar</a:t>
            </a:r>
            <a:endParaRPr sz="1400" b="0" i="1" dirty="0">
              <a:solidFill>
                <a:srgbClr val="F5D987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3657600"/>
            <a:ext cx="3657600" cy="2651760"/>
          </a:xfrm>
          <a:prstGeom prst="rect">
            <a:avLst/>
          </a:prstGeom>
          <a:solidFill>
            <a:srgbClr val="112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57200" y="3657600"/>
            <a:ext cx="3657600" cy="54864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94360" y="3822191"/>
            <a:ext cx="3383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028090"/>
                </a:solidFill>
                <a:latin typeface="Cambria"/>
              </a:rPr>
              <a:t>Stochastic Goal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4582690"/>
            <a:ext cx="33832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 dirty="0">
                <a:solidFill>
                  <a:srgbClr val="CADCFC"/>
                </a:solidFill>
                <a:latin typeface="Calibri"/>
              </a:rPr>
              <a:t>The actuarial target IS the benchmark — it has non-zero volatility, making it stochastic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97680" y="3657600"/>
            <a:ext cx="3657600" cy="2651760"/>
          </a:xfrm>
          <a:prstGeom prst="rect">
            <a:avLst/>
          </a:prstGeom>
          <a:solidFill>
            <a:srgbClr val="112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297680" y="3657600"/>
            <a:ext cx="3657600" cy="54864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34840" y="3822191"/>
            <a:ext cx="3383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i="0" dirty="0">
                <a:solidFill>
                  <a:srgbClr val="C99A06"/>
                </a:solidFill>
                <a:latin typeface="Cambria"/>
              </a:rPr>
              <a:t>Absolute and </a:t>
            </a:r>
            <a:r>
              <a:rPr sz="2000" b="1" i="0" dirty="0">
                <a:solidFill>
                  <a:srgbClr val="C99A06"/>
                </a:solidFill>
                <a:latin typeface="Cambria"/>
              </a:rPr>
              <a:t>Relative Risk Matters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4840" y="4618313"/>
            <a:ext cx="33832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 dirty="0">
                <a:solidFill>
                  <a:srgbClr val="CADCFC"/>
                </a:solidFill>
                <a:latin typeface="Calibri"/>
              </a:rPr>
              <a:t>Performance must be measured relative to the goal, </a:t>
            </a:r>
            <a:r>
              <a:rPr lang="en-US" sz="2000" dirty="0">
                <a:solidFill>
                  <a:srgbClr val="CADCFC"/>
                </a:solidFill>
                <a:latin typeface="Calibri"/>
              </a:rPr>
              <a:t>NOT just</a:t>
            </a:r>
            <a:r>
              <a:rPr sz="2000" b="0" i="0" dirty="0">
                <a:solidFill>
                  <a:srgbClr val="CADCFC"/>
                </a:solidFill>
                <a:latin typeface="Calibri"/>
              </a:rPr>
              <a:t> in absolute space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38160" y="3657600"/>
            <a:ext cx="3657600" cy="2651760"/>
          </a:xfrm>
          <a:prstGeom prst="rect">
            <a:avLst/>
          </a:prstGeom>
          <a:solidFill>
            <a:srgbClr val="112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138160" y="3657600"/>
            <a:ext cx="3657600" cy="54864"/>
          </a:xfrm>
          <a:prstGeom prst="rect">
            <a:avLst/>
          </a:prstGeom>
          <a:solidFill>
            <a:srgbClr val="E05A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275320" y="3822191"/>
            <a:ext cx="3383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E05A3A"/>
                </a:solidFill>
                <a:latin typeface="Cambria"/>
              </a:rPr>
              <a:t>Correlation is Critical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665814"/>
            <a:ext cx="33832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 dirty="0">
                <a:solidFill>
                  <a:srgbClr val="CADCFC"/>
                </a:solidFill>
                <a:latin typeface="Calibri"/>
              </a:rPr>
              <a:t>Tracking error requires BOTH volatility AND correlation — you cannot skip either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65760" y="137160"/>
            <a:ext cx="2286000" cy="292608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75488" y="173736"/>
            <a:ext cx="2103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FFFFFF"/>
                </a:solidFill>
                <a:latin typeface="Calibri"/>
              </a:rPr>
              <a:t>02 · LUCK VS. SKILL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34640" y="164592"/>
            <a:ext cx="89611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  <a:latin typeface="Cambria"/>
              </a:rPr>
              <a:t>The Ambarish-Seigel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143000"/>
            <a:ext cx="5394960" cy="5212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5760" y="1143000"/>
            <a:ext cx="54864" cy="5212080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123444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D234A"/>
                </a:solidFill>
                <a:latin typeface="Cambria"/>
              </a:rPr>
              <a:t>Core Insight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91640"/>
            <a:ext cx="51206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0D234A"/>
                </a:solidFill>
                <a:latin typeface="Calibri"/>
              </a:rPr>
              <a:t>Outperforming a benchmark does not tell you whether an agent is skillful.
Even the information ratio (IR) is insufficient — it normali</a:t>
            </a:r>
            <a:r>
              <a:rPr lang="en-US" sz="1600" b="0" i="0" dirty="0">
                <a:solidFill>
                  <a:srgbClr val="0D234A"/>
                </a:solidFill>
                <a:latin typeface="Calibri"/>
              </a:rPr>
              <a:t>z</a:t>
            </a:r>
            <a:r>
              <a:rPr sz="1600" b="0" i="0" dirty="0">
                <a:solidFill>
                  <a:srgbClr val="0D234A"/>
                </a:solidFill>
                <a:latin typeface="Calibri"/>
              </a:rPr>
              <a:t>es for relative ris</a:t>
            </a:r>
            <a:r>
              <a:rPr lang="en-US" sz="1600" b="0" i="0" dirty="0">
                <a:solidFill>
                  <a:srgbClr val="0D234A"/>
                </a:solidFill>
                <a:latin typeface="Calibri"/>
              </a:rPr>
              <a:t>k, </a:t>
            </a:r>
            <a:r>
              <a:rPr sz="1600" b="0" i="0" dirty="0">
                <a:solidFill>
                  <a:srgbClr val="0D234A"/>
                </a:solidFill>
                <a:latin typeface="Calibri"/>
              </a:rPr>
              <a:t>but does not tell you the confidence level that excess returns reflect skill</a:t>
            </a:r>
            <a:r>
              <a:rPr lang="en-US" sz="1600" b="0" i="0" dirty="0">
                <a:solidFill>
                  <a:srgbClr val="0D234A"/>
                </a:solidFill>
                <a:latin typeface="Calibri"/>
              </a:rPr>
              <a:t> </a:t>
            </a:r>
            <a:r>
              <a:rPr sz="1600" b="0" i="0" dirty="0">
                <a:solidFill>
                  <a:srgbClr val="0D234A"/>
                </a:solidFill>
                <a:latin typeface="Calibri"/>
              </a:rPr>
              <a:t>rather than noise.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703320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28090"/>
                </a:solidFill>
                <a:latin typeface="Cambria"/>
              </a:rPr>
              <a:t>Variables That Determine Skill Confidence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2920" y="4114800"/>
            <a:ext cx="5166360" cy="347472"/>
          </a:xfrm>
          <a:prstGeom prst="rect">
            <a:avLst/>
          </a:prstGeom>
          <a:solidFill>
            <a:srgbClr val="E0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0080" y="4160520"/>
            <a:ext cx="4937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D234A"/>
                </a:solidFill>
                <a:latin typeface="Calibri"/>
              </a:rPr>
              <a:t>T  —  Length of track record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4498848"/>
            <a:ext cx="5166360" cy="3474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0080" y="4544568"/>
            <a:ext cx="4937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D234A"/>
                </a:solidFill>
                <a:latin typeface="Calibri"/>
              </a:rPr>
              <a:t>K  —  Desired confidence level (# std. deviations)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4882896"/>
            <a:ext cx="5166360" cy="347472"/>
          </a:xfrm>
          <a:prstGeom prst="rect">
            <a:avLst/>
          </a:prstGeom>
          <a:solidFill>
            <a:srgbClr val="E0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0080" y="4928616"/>
            <a:ext cx="4937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D234A"/>
                </a:solidFill>
                <a:latin typeface="Calibri"/>
              </a:rPr>
              <a:t>σP, σL  —  Portfolio and benchmark volatilities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5266944"/>
            <a:ext cx="5166360" cy="3474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0080" y="5312664"/>
            <a:ext cx="493776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0D234A"/>
                </a:solidFill>
                <a:latin typeface="Calibri"/>
              </a:rPr>
              <a:t>ρP,L  —  Correlation between portfolio and benchmark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2920" y="5650992"/>
            <a:ext cx="5166360" cy="347472"/>
          </a:xfrm>
          <a:prstGeom prst="rect">
            <a:avLst/>
          </a:prstGeom>
          <a:solidFill>
            <a:srgbClr val="E0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40080" y="5696712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 err="1">
                <a:solidFill>
                  <a:srgbClr val="0D234A"/>
                </a:solidFill>
                <a:latin typeface="Calibri"/>
              </a:rPr>
              <a:t>μP</a:t>
            </a:r>
            <a:r>
              <a:rPr sz="1100" b="0" i="0" dirty="0">
                <a:solidFill>
                  <a:srgbClr val="0D234A"/>
                </a:solidFill>
                <a:latin typeface="Calibri"/>
              </a:rPr>
              <a:t> − </a:t>
            </a:r>
            <a:r>
              <a:rPr sz="1100" b="0" i="0" dirty="0" err="1">
                <a:solidFill>
                  <a:srgbClr val="0D234A"/>
                </a:solidFill>
                <a:latin typeface="Calibri"/>
              </a:rPr>
              <a:t>μL</a:t>
            </a:r>
            <a:r>
              <a:rPr sz="1100" b="0" i="0" dirty="0">
                <a:solidFill>
                  <a:srgbClr val="0D234A"/>
                </a:solidFill>
                <a:latin typeface="Calibri"/>
              </a:rPr>
              <a:t>  —  Excess return of the portfolio</a:t>
            </a:r>
            <a:r>
              <a:rPr lang="en-US" sz="1100" b="0" i="0" dirty="0">
                <a:solidFill>
                  <a:srgbClr val="0D234A"/>
                </a:solidFill>
                <a:latin typeface="Calibri"/>
              </a:rPr>
              <a:t> over the benchmark</a:t>
            </a:r>
            <a:endParaRPr sz="1100" b="0" i="0" dirty="0">
              <a:solidFill>
                <a:srgbClr val="0D234A"/>
              </a:solidFill>
              <a:latin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35040" y="1143000"/>
            <a:ext cx="5806440" cy="2286000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217920" y="1234440"/>
            <a:ext cx="54864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C99A06"/>
                </a:solidFill>
                <a:latin typeface="Cambria"/>
              </a:rPr>
              <a:t>The Skill Condition  (Eq. 9b)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0" y="3187927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 dirty="0">
                <a:solidFill>
                  <a:srgbClr val="F5D987"/>
                </a:solidFill>
                <a:latin typeface="Calibri"/>
              </a:rPr>
              <a:t>Tracking Error (denominator)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035040" y="3566160"/>
            <a:ext cx="5806440" cy="749808"/>
          </a:xfrm>
          <a:prstGeom prst="rect">
            <a:avLst/>
          </a:prstGeom>
          <a:solidFill>
            <a:srgbClr val="FDEE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6035040" y="3566160"/>
            <a:ext cx="64008" cy="749808"/>
          </a:xfrm>
          <a:prstGeom prst="rect">
            <a:avLst/>
          </a:prstGeom>
          <a:solidFill>
            <a:srgbClr val="E05A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217920" y="3703320"/>
            <a:ext cx="5532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0D234A"/>
                </a:solidFill>
                <a:latin typeface="Calibri"/>
              </a:rPr>
              <a:t>More volatility → More noise → More time needed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35040" y="4434840"/>
            <a:ext cx="5806440" cy="749808"/>
          </a:xfrm>
          <a:prstGeom prst="rect">
            <a:avLst/>
          </a:prstGeom>
          <a:solidFill>
            <a:srgbClr val="E0F4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6035040" y="4434840"/>
            <a:ext cx="64008" cy="749808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217920" y="4572000"/>
            <a:ext cx="5532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0D234A"/>
                </a:solidFill>
                <a:latin typeface="Calibri"/>
              </a:rPr>
              <a:t>Higher correlation → Lower TE → Easier to detect skill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035040" y="5303520"/>
            <a:ext cx="5806440" cy="749808"/>
          </a:xfrm>
          <a:prstGeom prst="rect">
            <a:avLst/>
          </a:prstGeom>
          <a:solidFill>
            <a:srgbClr val="FFF0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6035040" y="5303520"/>
            <a:ext cx="64008" cy="749808"/>
          </a:xfrm>
          <a:prstGeom prst="rect">
            <a:avLst/>
          </a:prstGeom>
          <a:solidFill>
            <a:srgbClr val="C99A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217920" y="5440680"/>
            <a:ext cx="5532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0D234A"/>
                </a:solidFill>
                <a:latin typeface="Calibri"/>
              </a:rPr>
              <a:t>Dual role of ρ: affects BOTH skill confidence AND risk-adjusted ranking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6510528"/>
            <a:ext cx="12188952" cy="347472"/>
          </a:xfrm>
          <a:prstGeom prst="rect">
            <a:avLst/>
          </a:prstGeom>
          <a:solidFill>
            <a:srgbClr val="0D2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274320" y="6537960"/>
            <a:ext cx="7315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ADCFC"/>
                </a:solidFill>
                <a:latin typeface="Calibri"/>
              </a:rPr>
              <a:t>Muralidhar &amp; Seigel  ·  JPM Spring 2025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86800" y="6537960"/>
            <a:ext cx="32004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F5D987"/>
                </a:solidFill>
                <a:latin typeface="Calibri"/>
              </a:rPr>
              <a:t>Dietz Award Best Paper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795760" y="6537960"/>
            <a:ext cx="365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CADCFC"/>
                </a:solidFill>
                <a:latin typeface="Calibri"/>
              </a:rPr>
              <a:t>5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A5D5FCF-0670-5CA0-1305-031E7DDF4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747" y="1665674"/>
            <a:ext cx="4391025" cy="13906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2199</Words>
  <Application>Microsoft Office PowerPoint</Application>
  <PresentationFormat>Custom</PresentationFormat>
  <Paragraphs>270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Cambria</vt:lpstr>
      <vt:lpstr>Courier New</vt:lpstr>
      <vt:lpstr>Georgia</vt:lpstr>
      <vt:lpstr>Helvetica</vt:lpstr>
      <vt:lpstr>Times New Roman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An Evaluation of the M2 Measure </vt:lpstr>
      <vt:lpstr>  M-Square was better than Sharpe (as a Ratio means nothing..)  “You can eat risk-adjusted returns” – gave useful allocation information  Underperforming Portfolio has a Higher Risk-Adjusted Return!! </vt:lpstr>
      <vt:lpstr>PowerPoint Presentation</vt:lpstr>
      <vt:lpstr>PowerPoint Presentation</vt:lpstr>
      <vt:lpstr>PowerPoint Presentation</vt:lpstr>
      <vt:lpstr>Manager’s Skill : Is Very Important for Portfolios Performance Data is Noisy – Do Not Want to Hire Lucky Managers</vt:lpstr>
      <vt:lpstr>PowerPoint Presentation</vt:lpstr>
      <vt:lpstr>PowerPoint Presentation</vt:lpstr>
      <vt:lpstr>M-cube: Ranks Agents Identical to Confidence in Skill Because it is the only measure that has DUAL NORMALIZATION of volatility and correlation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Arun Muralidhar</dc:creator>
  <cp:keywords/>
  <dc:description>generated using python-pptx</dc:description>
  <cp:lastModifiedBy>Arun Muralidhar</cp:lastModifiedBy>
  <cp:revision>1</cp:revision>
  <dcterms:created xsi:type="dcterms:W3CDTF">2013-01-27T09:14:16Z</dcterms:created>
  <dcterms:modified xsi:type="dcterms:W3CDTF">2026-06-01T11:44:25Z</dcterms:modified>
  <cp:category/>
</cp:coreProperties>
</file>